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3.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4.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181" r:id="rId4"/>
    <p:sldMasterId id="2147484290" r:id="rId5"/>
    <p:sldMasterId id="2147484268" r:id="rId6"/>
    <p:sldMasterId id="2147484246" r:id="rId7"/>
    <p:sldMasterId id="2147484330" r:id="rId8"/>
  </p:sldMasterIdLst>
  <p:notesMasterIdLst>
    <p:notesMasterId r:id="rId30"/>
  </p:notesMasterIdLst>
  <p:handoutMasterIdLst>
    <p:handoutMasterId r:id="rId31"/>
  </p:handoutMasterIdLst>
  <p:sldIdLst>
    <p:sldId id="256" r:id="rId9"/>
    <p:sldId id="366" r:id="rId10"/>
    <p:sldId id="380" r:id="rId11"/>
    <p:sldId id="382" r:id="rId12"/>
    <p:sldId id="379" r:id="rId13"/>
    <p:sldId id="381" r:id="rId14"/>
    <p:sldId id="388" r:id="rId15"/>
    <p:sldId id="389" r:id="rId16"/>
    <p:sldId id="390" r:id="rId17"/>
    <p:sldId id="391" r:id="rId18"/>
    <p:sldId id="383" r:id="rId19"/>
    <p:sldId id="384" r:id="rId20"/>
    <p:sldId id="385" r:id="rId21"/>
    <p:sldId id="387" r:id="rId22"/>
    <p:sldId id="393" r:id="rId23"/>
    <p:sldId id="394" r:id="rId24"/>
    <p:sldId id="392" r:id="rId25"/>
    <p:sldId id="396" r:id="rId26"/>
    <p:sldId id="397" r:id="rId27"/>
    <p:sldId id="395" r:id="rId28"/>
    <p:sldId id="372" r:id="rId29"/>
  </p:sldIdLst>
  <p:sldSz cx="12436475" cy="6994525"/>
  <p:notesSz cx="6858000" cy="9144000"/>
  <p:defaultTextStyle>
    <a:defPPr>
      <a:defRPr lang="en-US"/>
    </a:defPPr>
    <a:lvl1pPr marL="0" algn="l" defTabSz="932503" rtl="0" eaLnBrk="1" latinLnBrk="0" hangingPunct="1">
      <a:defRPr sz="1800" kern="1200">
        <a:solidFill>
          <a:schemeClr val="tx1"/>
        </a:solidFill>
        <a:latin typeface="+mn-lt"/>
        <a:ea typeface="+mn-ea"/>
        <a:cs typeface="+mn-cs"/>
      </a:defRPr>
    </a:lvl1pPr>
    <a:lvl2pPr marL="466252" algn="l" defTabSz="932503" rtl="0" eaLnBrk="1" latinLnBrk="0" hangingPunct="1">
      <a:defRPr sz="1800" kern="1200">
        <a:solidFill>
          <a:schemeClr val="tx1"/>
        </a:solidFill>
        <a:latin typeface="+mn-lt"/>
        <a:ea typeface="+mn-ea"/>
        <a:cs typeface="+mn-cs"/>
      </a:defRPr>
    </a:lvl2pPr>
    <a:lvl3pPr marL="932503" algn="l" defTabSz="932503" rtl="0" eaLnBrk="1" latinLnBrk="0" hangingPunct="1">
      <a:defRPr sz="1800" kern="1200">
        <a:solidFill>
          <a:schemeClr val="tx1"/>
        </a:solidFill>
        <a:latin typeface="+mn-lt"/>
        <a:ea typeface="+mn-ea"/>
        <a:cs typeface="+mn-cs"/>
      </a:defRPr>
    </a:lvl3pPr>
    <a:lvl4pPr marL="1398755" algn="l" defTabSz="932503" rtl="0" eaLnBrk="1" latinLnBrk="0" hangingPunct="1">
      <a:defRPr sz="1800" kern="1200">
        <a:solidFill>
          <a:schemeClr val="tx1"/>
        </a:solidFill>
        <a:latin typeface="+mn-lt"/>
        <a:ea typeface="+mn-ea"/>
        <a:cs typeface="+mn-cs"/>
      </a:defRPr>
    </a:lvl4pPr>
    <a:lvl5pPr marL="1865006" algn="l" defTabSz="932503" rtl="0" eaLnBrk="1" latinLnBrk="0" hangingPunct="1">
      <a:defRPr sz="1800" kern="1200">
        <a:solidFill>
          <a:schemeClr val="tx1"/>
        </a:solidFill>
        <a:latin typeface="+mn-lt"/>
        <a:ea typeface="+mn-ea"/>
        <a:cs typeface="+mn-cs"/>
      </a:defRPr>
    </a:lvl5pPr>
    <a:lvl6pPr marL="2331259" algn="l" defTabSz="932503" rtl="0" eaLnBrk="1" latinLnBrk="0" hangingPunct="1">
      <a:defRPr sz="1800" kern="1200">
        <a:solidFill>
          <a:schemeClr val="tx1"/>
        </a:solidFill>
        <a:latin typeface="+mn-lt"/>
        <a:ea typeface="+mn-ea"/>
        <a:cs typeface="+mn-cs"/>
      </a:defRPr>
    </a:lvl6pPr>
    <a:lvl7pPr marL="2797510" algn="l" defTabSz="932503" rtl="0" eaLnBrk="1" latinLnBrk="0" hangingPunct="1">
      <a:defRPr sz="1800" kern="1200">
        <a:solidFill>
          <a:schemeClr val="tx1"/>
        </a:solidFill>
        <a:latin typeface="+mn-lt"/>
        <a:ea typeface="+mn-ea"/>
        <a:cs typeface="+mn-cs"/>
      </a:defRPr>
    </a:lvl7pPr>
    <a:lvl8pPr marL="3263762" algn="l" defTabSz="932503" rtl="0" eaLnBrk="1" latinLnBrk="0" hangingPunct="1">
      <a:defRPr sz="1800" kern="1200">
        <a:solidFill>
          <a:schemeClr val="tx1"/>
        </a:solidFill>
        <a:latin typeface="+mn-lt"/>
        <a:ea typeface="+mn-ea"/>
        <a:cs typeface="+mn-cs"/>
      </a:defRPr>
    </a:lvl8pPr>
    <a:lvl9pPr marL="3730014" algn="l" defTabSz="93250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8">
          <p15:clr>
            <a:srgbClr val="A4A3A4"/>
          </p15:clr>
        </p15:guide>
        <p15:guide id="2" orient="horz" pos="763">
          <p15:clr>
            <a:srgbClr val="A4A3A4"/>
          </p15:clr>
        </p15:guide>
        <p15:guide id="3" orient="horz" pos="1339">
          <p15:clr>
            <a:srgbClr val="A4A3A4"/>
          </p15:clr>
        </p15:guide>
        <p15:guide id="4" orient="horz" pos="2491">
          <p15:clr>
            <a:srgbClr val="A4A3A4"/>
          </p15:clr>
        </p15:guide>
        <p15:guide id="5" orient="horz" pos="4218">
          <p15:clr>
            <a:srgbClr val="A4A3A4"/>
          </p15:clr>
        </p15:guide>
        <p15:guide id="6" orient="horz" pos="3643">
          <p15:clr>
            <a:srgbClr val="A4A3A4"/>
          </p15:clr>
        </p15:guide>
        <p15:guide id="7" orient="horz" pos="3067">
          <p15:clr>
            <a:srgbClr val="A4A3A4"/>
          </p15:clr>
        </p15:guide>
        <p15:guide id="8" orient="horz" pos="1915">
          <p15:clr>
            <a:srgbClr val="A4A3A4"/>
          </p15:clr>
        </p15:guide>
        <p15:guide id="9" orient="horz" pos="4392">
          <p15:clr>
            <a:srgbClr val="A4A3A4"/>
          </p15:clr>
        </p15:guide>
        <p15:guide id="10" pos="173">
          <p15:clr>
            <a:srgbClr val="A4A3A4"/>
          </p15:clr>
        </p15:guide>
        <p15:guide id="11" pos="1325">
          <p15:clr>
            <a:srgbClr val="A4A3A4"/>
          </p15:clr>
        </p15:guide>
        <p15:guide id="12" pos="7661">
          <p15:clr>
            <a:srgbClr val="A4A3A4"/>
          </p15:clr>
        </p15:guide>
        <p15:guide id="13" pos="749">
          <p15:clr>
            <a:srgbClr val="A4A3A4"/>
          </p15:clr>
        </p15:guide>
        <p15:guide id="14" pos="7085">
          <p15:clr>
            <a:srgbClr val="A4A3A4"/>
          </p15:clr>
        </p15:guide>
        <p15:guide id="15" pos="3629">
          <p15:clr>
            <a:srgbClr val="A4A3A4"/>
          </p15:clr>
        </p15:guide>
        <p15:guide id="16" pos="1901">
          <p15:clr>
            <a:srgbClr val="A4A3A4"/>
          </p15:clr>
        </p15:guide>
        <p15:guide id="17" pos="2477">
          <p15:clr>
            <a:srgbClr val="A4A3A4"/>
          </p15:clr>
        </p15:guide>
        <p15:guide id="18" pos="4205">
          <p15:clr>
            <a:srgbClr val="A4A3A4"/>
          </p15:clr>
        </p15:guide>
        <p15:guide id="19" pos="4781">
          <p15:clr>
            <a:srgbClr val="A4A3A4"/>
          </p15:clr>
        </p15:guide>
        <p15:guide id="20" pos="5357">
          <p15:clr>
            <a:srgbClr val="A4A3A4"/>
          </p15:clr>
        </p15:guide>
        <p15:guide id="21" pos="5933">
          <p15:clr>
            <a:srgbClr val="A4A3A4"/>
          </p15:clr>
        </p15:guide>
        <p15:guide id="22" pos="6509">
          <p15:clr>
            <a:srgbClr val="A4A3A4"/>
          </p15:clr>
        </p15:guide>
        <p15:guide id="23" pos="3053">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505050"/>
    <a:srgbClr val="000000"/>
    <a:srgbClr val="969696"/>
    <a:srgbClr val="002050"/>
    <a:srgbClr val="442359"/>
    <a:srgbClr val="333333"/>
    <a:srgbClr val="00FFFF"/>
    <a:srgbClr val="CC00CC"/>
    <a:srgbClr val="5F5F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162" autoAdjust="0"/>
    <p:restoredTop sz="90110" autoAdjust="0"/>
  </p:normalViewPr>
  <p:slideViewPr>
    <p:cSldViewPr>
      <p:cViewPr varScale="1">
        <p:scale>
          <a:sx n="74" d="100"/>
          <a:sy n="74" d="100"/>
        </p:scale>
        <p:origin x="36" y="195"/>
      </p:cViewPr>
      <p:guideLst>
        <p:guide orient="horz" pos="188"/>
        <p:guide orient="horz" pos="763"/>
        <p:guide orient="horz" pos="1339"/>
        <p:guide orient="horz" pos="2491"/>
        <p:guide orient="horz" pos="4218"/>
        <p:guide orient="horz" pos="3643"/>
        <p:guide orient="horz" pos="3067"/>
        <p:guide orient="horz" pos="1915"/>
        <p:guide orient="horz" pos="4392"/>
        <p:guide pos="173"/>
        <p:guide pos="1325"/>
        <p:guide pos="7661"/>
        <p:guide pos="749"/>
        <p:guide pos="7085"/>
        <p:guide pos="3629"/>
        <p:guide pos="1901"/>
        <p:guide pos="2477"/>
        <p:guide pos="4205"/>
        <p:guide pos="4781"/>
        <p:guide pos="5357"/>
        <p:guide pos="5933"/>
        <p:guide pos="6509"/>
        <p:guide pos="3053"/>
      </p:guideLst>
    </p:cSldViewPr>
  </p:slideViewPr>
  <p:notesTextViewPr>
    <p:cViewPr>
      <p:scale>
        <a:sx n="100" d="100"/>
        <a:sy n="100" d="100"/>
      </p:scale>
      <p:origin x="0" y="0"/>
    </p:cViewPr>
  </p:notesTextViewPr>
  <p:sorterViewPr>
    <p:cViewPr varScale="1">
      <p:scale>
        <a:sx n="1" d="1"/>
        <a:sy n="1" d="1"/>
      </p:scale>
      <p:origin x="0" y="0"/>
    </p:cViewPr>
  </p:sorterViewPr>
  <p:notesViewPr>
    <p:cSldViewPr showGuides="1">
      <p:cViewPr varScale="1">
        <p:scale>
          <a:sx n="95" d="100"/>
          <a:sy n="95" d="100"/>
        </p:scale>
        <p:origin x="-3582"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 Type="http://schemas.openxmlformats.org/officeDocument/2006/relationships/customXml" Target="../customXml/item3.xml"/><Relationship Id="rId21" Type="http://schemas.openxmlformats.org/officeDocument/2006/relationships/slide" Target="slides/slide13.xml"/><Relationship Id="rId34" Type="http://schemas.openxmlformats.org/officeDocument/2006/relationships/viewProps" Target="viewProps.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commentAuthors" Target="commentAuthors.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tableStyles" Target="tableStyles.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notesMaster" Target="notesMasters/notesMaster1.xml"/><Relationship Id="rId35" Type="http://schemas.openxmlformats.org/officeDocument/2006/relationships/theme" Target="theme/theme1.xml"/><Relationship Id="rId8" Type="http://schemas.openxmlformats.org/officeDocument/2006/relationships/slideMaster" Target="slideMasters/slideMaster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a:t>Build 2012</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latin typeface="Segoe UI" pitchFamily="34" charset="0"/>
              </a:rPr>
              <a:t>2/12/2016</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a:t>
            </a:r>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Because </a:t>
            </a:r>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Microsoft must respond to changing market conditions, it should not be interpreted to be a commitment on the </a:t>
            </a:r>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a:t>
            </a:r>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a:t>
            </a:r>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smtClean="0"/>
              <a:t>Build 2012</a:t>
            </a:r>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51B1278-D92B-4AF3-A9C1-71DD298190CE}" type="datetimeFigureOut">
              <a:rPr lang="en-US" smtClean="0"/>
              <a:pPr/>
              <a:t>2/12/2016</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503" rtl="0" eaLnBrk="1" latinLnBrk="0" hangingPunct="1">
      <a:lnSpc>
        <a:spcPct val="90000"/>
      </a:lnSpc>
      <a:spcAft>
        <a:spcPts val="340"/>
      </a:spcAft>
      <a:defRPr sz="1000" kern="1200">
        <a:solidFill>
          <a:schemeClr val="tx1"/>
        </a:solidFill>
        <a:latin typeface="Segoe UI Light" pitchFamily="34" charset="0"/>
        <a:ea typeface="+mn-ea"/>
        <a:cs typeface="+mn-cs"/>
      </a:defRPr>
    </a:lvl1pPr>
    <a:lvl2pPr marL="217206" indent="-107928" algn="l" defTabSz="932503" rtl="0" eaLnBrk="1" latinLnBrk="0" hangingPunct="1">
      <a:lnSpc>
        <a:spcPct val="90000"/>
      </a:lnSpc>
      <a:spcAft>
        <a:spcPts val="340"/>
      </a:spcAft>
      <a:buFont typeface="Arial" pitchFamily="34" charset="0"/>
      <a:buChar char="•"/>
      <a:defRPr sz="1000" kern="1200">
        <a:solidFill>
          <a:schemeClr val="tx1"/>
        </a:solidFill>
        <a:latin typeface="Segoe UI Light" pitchFamily="34" charset="0"/>
        <a:ea typeface="+mn-ea"/>
        <a:cs typeface="+mn-cs"/>
      </a:defRPr>
    </a:lvl2pPr>
    <a:lvl3pPr marL="334578" indent="-117373" algn="l" defTabSz="932503" rtl="0" eaLnBrk="1" latinLnBrk="0" hangingPunct="1">
      <a:lnSpc>
        <a:spcPct val="90000"/>
      </a:lnSpc>
      <a:spcAft>
        <a:spcPts val="340"/>
      </a:spcAft>
      <a:buFont typeface="Arial" pitchFamily="34" charset="0"/>
      <a:buChar char="•"/>
      <a:defRPr sz="1000" kern="1200">
        <a:solidFill>
          <a:schemeClr val="tx1"/>
        </a:solidFill>
        <a:latin typeface="Segoe UI Light" pitchFamily="34" charset="0"/>
        <a:ea typeface="+mn-ea"/>
        <a:cs typeface="+mn-cs"/>
      </a:defRPr>
    </a:lvl3pPr>
    <a:lvl4pPr marL="492423" indent="-149751" algn="l" defTabSz="932503" rtl="0" eaLnBrk="1" latinLnBrk="0" hangingPunct="1">
      <a:lnSpc>
        <a:spcPct val="90000"/>
      </a:lnSpc>
      <a:spcAft>
        <a:spcPts val="340"/>
      </a:spcAft>
      <a:buFont typeface="Arial" pitchFamily="34" charset="0"/>
      <a:buChar char="•"/>
      <a:defRPr sz="1000" kern="1200">
        <a:solidFill>
          <a:schemeClr val="tx1"/>
        </a:solidFill>
        <a:latin typeface="Segoe UI Light" pitchFamily="34" charset="0"/>
        <a:ea typeface="+mn-ea"/>
        <a:cs typeface="+mn-cs"/>
      </a:defRPr>
    </a:lvl4pPr>
    <a:lvl5pPr marL="627335" indent="-117373" algn="l" defTabSz="932503" rtl="0" eaLnBrk="1" latinLnBrk="0" hangingPunct="1">
      <a:lnSpc>
        <a:spcPct val="90000"/>
      </a:lnSpc>
      <a:spcAft>
        <a:spcPts val="340"/>
      </a:spcAft>
      <a:buFont typeface="Arial" pitchFamily="34" charset="0"/>
      <a:buChar char="•"/>
      <a:defRPr sz="1000" kern="1200">
        <a:solidFill>
          <a:schemeClr val="tx1"/>
        </a:solidFill>
        <a:latin typeface="Segoe UI Light" pitchFamily="34" charset="0"/>
        <a:ea typeface="+mn-ea"/>
        <a:cs typeface="+mn-cs"/>
      </a:defRPr>
    </a:lvl5pPr>
    <a:lvl6pPr marL="2331259" algn="l" defTabSz="932503" rtl="0" eaLnBrk="1" latinLnBrk="0" hangingPunct="1">
      <a:defRPr sz="1200" kern="1200">
        <a:solidFill>
          <a:schemeClr val="tx1"/>
        </a:solidFill>
        <a:latin typeface="+mn-lt"/>
        <a:ea typeface="+mn-ea"/>
        <a:cs typeface="+mn-cs"/>
      </a:defRPr>
    </a:lvl6pPr>
    <a:lvl7pPr marL="2797510" algn="l" defTabSz="932503" rtl="0" eaLnBrk="1" latinLnBrk="0" hangingPunct="1">
      <a:defRPr sz="1200" kern="1200">
        <a:solidFill>
          <a:schemeClr val="tx1"/>
        </a:solidFill>
        <a:latin typeface="+mn-lt"/>
        <a:ea typeface="+mn-ea"/>
        <a:cs typeface="+mn-cs"/>
      </a:defRPr>
    </a:lvl7pPr>
    <a:lvl8pPr marL="3263762" algn="l" defTabSz="932503" rtl="0" eaLnBrk="1" latinLnBrk="0" hangingPunct="1">
      <a:defRPr sz="1200" kern="1200">
        <a:solidFill>
          <a:schemeClr val="tx1"/>
        </a:solidFill>
        <a:latin typeface="+mn-lt"/>
        <a:ea typeface="+mn-ea"/>
        <a:cs typeface="+mn-cs"/>
      </a:defRPr>
    </a:lvl8pPr>
    <a:lvl9pPr marL="3730014" algn="l" defTabSz="93250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33525" y="914400"/>
            <a:ext cx="8126413" cy="4572000"/>
          </a:xfrm>
        </p:spPr>
      </p:sp>
      <p:sp>
        <p:nvSpPr>
          <p:cNvPr id="3" name="Notes Placeholder 2"/>
          <p:cNvSpPr>
            <a:spLocks noGrp="1"/>
          </p:cNvSpPr>
          <p:nvPr>
            <p:ph type="body" idx="1"/>
          </p:nvPr>
        </p:nvSpPr>
        <p:spPr/>
        <p:txBody>
          <a:bodyPr>
            <a:normAutofit/>
          </a:bodyPr>
          <a:lstStyle/>
          <a:p>
            <a:endParaRPr lang="en-US" dirty="0"/>
          </a:p>
        </p:txBody>
      </p:sp>
      <p:sp>
        <p:nvSpPr>
          <p:cNvPr id="8" name="Date Placeholder 7"/>
          <p:cNvSpPr>
            <a:spLocks noGrp="1"/>
          </p:cNvSpPr>
          <p:nvPr>
            <p:ph type="dt" idx="14"/>
          </p:nvPr>
        </p:nvSpPr>
        <p:spPr/>
        <p:txBody>
          <a:bodyPr/>
          <a:lstStyle/>
          <a:p>
            <a:fld id="{3CC11E09-DF29-41C6-8284-8E6AA427DAE1}" type="datetime1">
              <a:rPr lang="en-US" smtClean="0">
                <a:solidFill>
                  <a:prstClr val="black"/>
                </a:solidFill>
              </a:rPr>
              <a:pPr/>
              <a:t>2/12/2016</a:t>
            </a:fld>
            <a:endParaRPr lang="en-US" dirty="0">
              <a:solidFill>
                <a:prstClr val="black"/>
              </a:solidFill>
            </a:endParaRPr>
          </a:p>
        </p:txBody>
      </p:sp>
      <p:sp>
        <p:nvSpPr>
          <p:cNvPr id="9" name="Header Placeholder 8"/>
          <p:cNvSpPr>
            <a:spLocks noGrp="1"/>
          </p:cNvSpPr>
          <p:nvPr>
            <p:ph type="hdr" sz="quarter" idx="15"/>
          </p:nvPr>
        </p:nvSpPr>
        <p:spPr/>
        <p:txBody>
          <a:bodyPr/>
          <a:lstStyle/>
          <a:p>
            <a:r>
              <a:rPr lang="en-US" smtClean="0">
                <a:solidFill>
                  <a:prstClr val="black"/>
                </a:solidFill>
              </a:rPr>
              <a:t>Windows Azure</a:t>
            </a:r>
            <a:endParaRPr lang="en-US" dirty="0">
              <a:solidFill>
                <a:prstClr val="black"/>
              </a:solidFill>
            </a:endParaRPr>
          </a:p>
        </p:txBody>
      </p:sp>
      <p:sp>
        <p:nvSpPr>
          <p:cNvPr id="10" name="Slide Number Placeholder 9"/>
          <p:cNvSpPr>
            <a:spLocks noGrp="1"/>
          </p:cNvSpPr>
          <p:nvPr>
            <p:ph type="sldNum" sz="quarter" idx="16"/>
          </p:nvPr>
        </p:nvSpPr>
        <p:spPr/>
        <p:txBody>
          <a:bodyPr/>
          <a:lstStyle/>
          <a:p>
            <a:fld id="{8B263312-38AA-4E1E-B2B5-0F8F122B24FE}" type="slidenum">
              <a:rPr lang="en-US" smtClean="0">
                <a:solidFill>
                  <a:prstClr val="black"/>
                </a:solidFill>
              </a:rPr>
              <a:pPr/>
              <a:t>1</a:t>
            </a:fld>
            <a:endParaRPr lang="en-US" dirty="0">
              <a:solidFill>
                <a:prstClr val="black"/>
              </a:solidFill>
            </a:endParaRPr>
          </a:p>
        </p:txBody>
      </p:sp>
      <p:sp>
        <p:nvSpPr>
          <p:cNvPr id="11" name="Footer Placeholder 10"/>
          <p:cNvSpPr>
            <a:spLocks noGrp="1"/>
          </p:cNvSpPr>
          <p:nvPr>
            <p:ph type="ftr" sz="quarter" idx="17"/>
          </p:nvPr>
        </p:nvSpPr>
        <p:spPr/>
        <p:txBody>
          <a:bodyPr/>
          <a:lstStyle/>
          <a:p>
            <a:r>
              <a:rPr lang="en-US" dirty="0" smtClean="0">
                <a:solidFill>
                  <a:srgbClr val="000000"/>
                </a:solidFill>
                <a:latin typeface="Segoe UI" pitchFamily="34" charset="0"/>
              </a:rPr>
              <a:t>© 2011 Microsoft Corporation. All rights reserved. Microsoft, Windows, Windows Vista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4597554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smtClean="0"/>
              <a:t>Click to edit Master text styles</a:t>
            </a:r>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2304873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200517451"/>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43125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926859449"/>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4536943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9382186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Logo on Background">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FFFFFF"/>
                    </a:gs>
                    <a:gs pos="100000">
                      <a:srgbClr val="FFFFFF"/>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a:t>
            </a:r>
            <a:r>
              <a:rPr lang="en-US" sz="700" dirty="0" smtClean="0">
                <a:gradFill>
                  <a:gsLst>
                    <a:gs pos="0">
                      <a:srgbClr val="FFFFFF"/>
                    </a:gs>
                    <a:gs pos="100000">
                      <a:srgbClr val="FFFFFF"/>
                    </a:gs>
                  </a:gsLst>
                  <a:lin ang="5400000" scaled="0"/>
                </a:gradFill>
                <a:cs typeface="Segoe UI" pitchFamily="34" charset="0"/>
              </a:rPr>
              <a:t>. Because </a:t>
            </a:r>
            <a:r>
              <a:rPr lang="en-US" sz="700" dirty="0">
                <a:gradFill>
                  <a:gsLst>
                    <a:gs pos="0">
                      <a:srgbClr val="FFFFFF"/>
                    </a:gs>
                    <a:gs pos="100000">
                      <a:srgbClr val="FFFFFF"/>
                    </a:gs>
                  </a:gsLst>
                  <a:lin ang="5400000" scaled="0"/>
                </a:gradFill>
                <a:cs typeface="Segoe UI" pitchFamily="34" charset="0"/>
              </a:rPr>
              <a:t>Microsoft must respond to changing market conditions, it should not be interpreted to be a commitment on the part of Microsoft, and Microsoft cannot guarantee the accuracy of any information provided after the date of this presentation</a:t>
            </a:r>
            <a:r>
              <a:rPr lang="en-US" sz="700" dirty="0" smtClean="0">
                <a:gradFill>
                  <a:gsLst>
                    <a:gs pos="0">
                      <a:srgbClr val="FFFFFF"/>
                    </a:gs>
                    <a:gs pos="100000">
                      <a:srgbClr val="FFFFFF"/>
                    </a:gs>
                  </a:gsLst>
                  <a:lin ang="5400000" scaled="0"/>
                </a:gradFill>
                <a:cs typeface="Segoe UI" pitchFamily="34" charset="0"/>
              </a:rPr>
              <a:t>. MICROSOFT </a:t>
            </a:r>
            <a:r>
              <a:rPr lang="en-US" sz="700" dirty="0">
                <a:gradFill>
                  <a:gsLst>
                    <a:gs pos="0">
                      <a:srgbClr val="FFFFFF"/>
                    </a:gs>
                    <a:gs pos="100000">
                      <a:srgbClr val="FFFFFF"/>
                    </a:gs>
                  </a:gsLst>
                  <a:lin ang="5400000" scaled="0"/>
                </a:gradFill>
                <a:cs typeface="Segoe UI" pitchFamily="34" charset="0"/>
              </a:rPr>
              <a:t>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30374097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dirty="0" smtClean="0"/>
              <a:t>Click to edit Master text styles</a:t>
            </a:r>
            <a:endParaRPr lang="en-US" dirty="0"/>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28945952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274638" y="1211263"/>
            <a:ext cx="11887200" cy="54848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3182079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rgbClr val="505050"/>
                    </a:gs>
                    <a:gs pos="100000">
                      <a:srgbClr val="505050"/>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dirty="0" smtClean="0"/>
              <a:t>Click to edit Master text styles</a:t>
            </a:r>
          </a:p>
        </p:txBody>
      </p:sp>
      <p:sp>
        <p:nvSpPr>
          <p:cNvPr id="3" name="Title 2"/>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9306665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1881388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274638" y="1211263"/>
            <a:ext cx="11887200" cy="54848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2451225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dirty="0" smtClean="0"/>
              <a:t>Click to edit Master text styles</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621232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rgbClr val="505050"/>
                    </a:gs>
                    <a:gs pos="100000">
                      <a:srgbClr val="505050"/>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dirty="0" smtClean="0"/>
              <a:t>Click to edit Master text styles</a:t>
            </a:r>
          </a:p>
        </p:txBody>
      </p:sp>
    </p:spTree>
    <p:extLst>
      <p:ext uri="{BB962C8B-B14F-4D97-AF65-F5344CB8AC3E}">
        <p14:creationId xmlns:p14="http://schemas.microsoft.com/office/powerpoint/2010/main" val="50518043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rgbClr val="505050"/>
                    </a:gs>
                    <a:gs pos="100000">
                      <a:srgbClr val="505050"/>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4169633820"/>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rgbClr val="505050"/>
                    </a:gs>
                    <a:gs pos="100000">
                      <a:srgbClr val="505050"/>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smtClean="0"/>
              <a:t>Click to edit master text styles</a:t>
            </a:r>
          </a:p>
        </p:txBody>
      </p:sp>
    </p:spTree>
    <p:extLst>
      <p:ext uri="{BB962C8B-B14F-4D97-AF65-F5344CB8AC3E}">
        <p14:creationId xmlns:p14="http://schemas.microsoft.com/office/powerpoint/2010/main" val="1994973559"/>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rgbClr val="505050"/>
                    </a:gs>
                    <a:gs pos="100000">
                      <a:srgbClr val="505050"/>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dirty="0" smtClean="0"/>
              <a:t>Drag picture to placeholder or click icon to add</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719219185"/>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417067333"/>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798205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745927631"/>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29163785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Ref idx="1001">
        <a:schemeClr val="bg1"/>
      </p:bgRef>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29151857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chemeClr val="tx1"/>
                    </a:gs>
                    <a:gs pos="100000">
                      <a:schemeClr val="tx1"/>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smtClean="0"/>
              <a:t>Click to edit Master text styles</a:t>
            </a:r>
          </a:p>
        </p:txBody>
      </p:sp>
      <p:sp>
        <p:nvSpPr>
          <p:cNvPr id="3" name="Title 2"/>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55169769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de Slide">
    <p:spTree>
      <p:nvGrpSpPr>
        <p:cNvPr id="1" name=""/>
        <p:cNvGrpSpPr/>
        <p:nvPr/>
      </p:nvGrpSpPr>
      <p:grpSpPr>
        <a:xfrm>
          <a:off x="0" y="0"/>
          <a:ext cx="0" cy="0"/>
          <a:chOff x="0" y="0"/>
          <a:chExt cx="0" cy="0"/>
        </a:xfrm>
      </p:grpSpPr>
      <p:sp>
        <p:nvSpPr>
          <p:cNvPr id="5" name="Content Placeholder 4"/>
          <p:cNvSpPr>
            <a:spLocks noGrp="1"/>
          </p:cNvSpPr>
          <p:nvPr>
            <p:ph sz="quarter" idx="14"/>
          </p:nvPr>
        </p:nvSpPr>
        <p:spPr>
          <a:xfrm>
            <a:off x="274638" y="2125663"/>
            <a:ext cx="11887200" cy="4572000"/>
          </a:xfrm>
        </p:spPr>
        <p:txBody>
          <a:bodyPr>
            <a:normAutofit/>
          </a:bodyPr>
          <a:lstStyle>
            <a:lvl1pPr>
              <a:spcAft>
                <a:spcPts val="816"/>
              </a:spcAft>
              <a:defRPr sz="2400">
                <a:latin typeface="Consolas" pitchFamily="49" charset="0"/>
                <a:cs typeface="Consolas" pitchFamily="49" charset="0"/>
              </a:defRPr>
            </a:lvl1pPr>
            <a:lvl2pPr>
              <a:spcAft>
                <a:spcPts val="816"/>
              </a:spcAft>
              <a:defRPr sz="2400">
                <a:latin typeface="Consolas" pitchFamily="49" charset="0"/>
                <a:cs typeface="Consolas" pitchFamily="49" charset="0"/>
              </a:defRPr>
            </a:lvl2pPr>
            <a:lvl3pPr>
              <a:spcAft>
                <a:spcPts val="816"/>
              </a:spcAft>
              <a:defRPr sz="2400">
                <a:latin typeface="Consolas" pitchFamily="49" charset="0"/>
                <a:cs typeface="Consolas" pitchFamily="49" charset="0"/>
              </a:defRPr>
            </a:lvl3pPr>
          </a:lstStyle>
          <a:p>
            <a:pPr lvl="0"/>
            <a:r>
              <a:rPr lang="en-US" dirty="0" smtClean="0"/>
              <a:t>Click to edit Master text styles</a:t>
            </a:r>
          </a:p>
          <a:p>
            <a:pPr lvl="1"/>
            <a:r>
              <a:rPr lang="en-US" dirty="0" smtClean="0"/>
              <a:t>Second level</a:t>
            </a:r>
          </a:p>
          <a:p>
            <a:pPr lvl="2"/>
            <a:r>
              <a:rPr lang="en-US" dirty="0" smtClean="0"/>
              <a:t>Third level</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452880295"/>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Logo on Background">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505050"/>
                    </a:gs>
                    <a:gs pos="100000">
                      <a:srgbClr val="505050"/>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505050"/>
                    </a:gs>
                    <a:gs pos="100000">
                      <a:srgbClr val="505050"/>
                    </a:gs>
                  </a:gsLst>
                  <a:lin ang="5400000" scaled="0"/>
                </a:gradFill>
                <a:cs typeface="Segoe UI" pitchFamily="34" charset="0"/>
              </a:rPr>
              <a:t>The information herein is for informational purposes only and represents the current view of Microsoft Corporation as of the date of this presentation</a:t>
            </a:r>
            <a:r>
              <a:rPr lang="en-US" sz="700" dirty="0" smtClean="0">
                <a:gradFill>
                  <a:gsLst>
                    <a:gs pos="0">
                      <a:srgbClr val="505050"/>
                    </a:gs>
                    <a:gs pos="100000">
                      <a:srgbClr val="505050"/>
                    </a:gs>
                  </a:gsLst>
                  <a:lin ang="5400000" scaled="0"/>
                </a:gradFill>
                <a:cs typeface="Segoe UI" pitchFamily="34" charset="0"/>
              </a:rPr>
              <a:t>. Because </a:t>
            </a:r>
            <a:r>
              <a:rPr lang="en-US" sz="700" dirty="0">
                <a:gradFill>
                  <a:gsLst>
                    <a:gs pos="0">
                      <a:srgbClr val="505050"/>
                    </a:gs>
                    <a:gs pos="100000">
                      <a:srgbClr val="505050"/>
                    </a:gs>
                  </a:gsLst>
                  <a:lin ang="5400000" scaled="0"/>
                </a:gradFill>
                <a:cs typeface="Segoe UI" pitchFamily="34" charset="0"/>
              </a:rPr>
              <a:t>Microsoft must respond to changing market conditions, it should not be interpreted to be a commitment on the part of Microsoft, and Microsoft cannot guarantee the accuracy of any information provided after the date of this presentation</a:t>
            </a:r>
            <a:r>
              <a:rPr lang="en-US" sz="700" dirty="0" smtClean="0">
                <a:gradFill>
                  <a:gsLst>
                    <a:gs pos="0">
                      <a:srgbClr val="505050"/>
                    </a:gs>
                    <a:gs pos="100000">
                      <a:srgbClr val="505050"/>
                    </a:gs>
                  </a:gsLst>
                  <a:lin ang="5400000" scaled="0"/>
                </a:gradFill>
                <a:cs typeface="Segoe UI" pitchFamily="34" charset="0"/>
              </a:rPr>
              <a:t>. MICROSOFT </a:t>
            </a:r>
            <a:r>
              <a:rPr lang="en-US" sz="700" dirty="0">
                <a:gradFill>
                  <a:gsLst>
                    <a:gs pos="0">
                      <a:srgbClr val="505050"/>
                    </a:gs>
                    <a:gs pos="100000">
                      <a:srgbClr val="505050"/>
                    </a:gs>
                  </a:gsLst>
                  <a:lin ang="5400000" scaled="0"/>
                </a:gradFill>
                <a:cs typeface="Segoe UI" pitchFamily="34" charset="0"/>
              </a:rPr>
              <a:t>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6270"/>
            <a:ext cx="3288506" cy="701984"/>
          </a:xfrm>
          <a:prstGeom prst="rect">
            <a:avLst/>
          </a:prstGeom>
        </p:spPr>
      </p:pic>
    </p:spTree>
    <p:extLst>
      <p:ext uri="{BB962C8B-B14F-4D97-AF65-F5344CB8AC3E}">
        <p14:creationId xmlns:p14="http://schemas.microsoft.com/office/powerpoint/2010/main" val="83273385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Generic Title and Bullet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6215" y="2133223"/>
            <a:ext cx="7783215" cy="2511457"/>
          </a:xfrm>
        </p:spPr>
        <p:txBody>
          <a:bodyPr wrap="square">
            <a:spAutoFit/>
          </a:bodyPr>
          <a:lstStyle>
            <a:lvl1pPr>
              <a:defRPr>
                <a:solidFill>
                  <a:srgbClr val="616161"/>
                </a:solidFill>
              </a:defRPr>
            </a:lvl1pPr>
            <a:lvl2pPr>
              <a:defRPr>
                <a:solidFill>
                  <a:srgbClr val="616161"/>
                </a:solidFill>
              </a:defRPr>
            </a:lvl2pPr>
            <a:lvl3pPr>
              <a:defRPr>
                <a:solidFill>
                  <a:srgbClr val="616161"/>
                </a:solidFill>
              </a:defRPr>
            </a:lvl3pPr>
            <a:lvl4pPr>
              <a:defRPr>
                <a:solidFill>
                  <a:srgbClr val="616161"/>
                </a:solidFill>
              </a:defRPr>
            </a:lvl4pPr>
            <a:lvl5pPr>
              <a:defRPr>
                <a:solidFill>
                  <a:srgbClr val="61616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1"/>
          <p:cNvSpPr>
            <a:spLocks noGrp="1"/>
          </p:cNvSpPr>
          <p:nvPr>
            <p:ph type="title"/>
          </p:nvPr>
        </p:nvSpPr>
        <p:spPr>
          <a:xfrm>
            <a:off x="366217" y="295279"/>
            <a:ext cx="11697695" cy="917575"/>
          </a:xfrm>
        </p:spPr>
        <p:txBody>
          <a:bodyPr/>
          <a:lstStyle>
            <a:lvl1pPr>
              <a:defRPr>
                <a:solidFill>
                  <a:srgbClr val="616161"/>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2580239612"/>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dirty="0" smtClean="0"/>
              <a:t>Click to edit Master text styles</a:t>
            </a:r>
            <a:endParaRPr lang="en-US" dirty="0"/>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385026853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274638" y="1211263"/>
            <a:ext cx="11887200" cy="54848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1026315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chemeClr val="tx1"/>
                    </a:gs>
                    <a:gs pos="100000">
                      <a:schemeClr val="tx1"/>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dirty="0" smtClean="0"/>
              <a:t>Click to edit Master text styles</a:t>
            </a:r>
          </a:p>
        </p:txBody>
      </p:sp>
      <p:sp>
        <p:nvSpPr>
          <p:cNvPr id="3" name="Title 2"/>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19948000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266134846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sp>
        <p:nvSpPr>
          <p:cNvPr id="7" name="Freeform 6"/>
          <p:cNvSpPr>
            <a:spLocks noEditPoints="1"/>
          </p:cNvSpPr>
          <p:nvPr userDrawn="1"/>
        </p:nvSpPr>
        <p:spPr bwMode="auto">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2340180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74638" y="3040063"/>
            <a:ext cx="11887200" cy="914400"/>
          </a:xfrm>
        </p:spPr>
        <p:txBody>
          <a:bodyPr lIns="182880" tIns="146304" rIns="182880" bIns="146304" anchor="ctr">
            <a:noAutofit/>
          </a:bodyPr>
          <a:lstStyle>
            <a:lvl1pPr>
              <a:lnSpc>
                <a:spcPct val="90000"/>
              </a:lnSpc>
              <a:defRPr sz="6600" spc="0" baseline="0">
                <a:gradFill>
                  <a:gsLst>
                    <a:gs pos="0">
                      <a:srgbClr val="FFFFFF"/>
                    </a:gs>
                    <a:gs pos="100000">
                      <a:srgbClr val="FFFFFF"/>
                    </a:gs>
                  </a:gsLst>
                  <a:lin ang="5400000" scaled="0"/>
                </a:gradFill>
                <a:latin typeface="Segoe UI Light" pitchFamily="34" charset="0"/>
                <a:cs typeface="Segoe UI Light" pitchFamily="34"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274640" y="5783263"/>
            <a:ext cx="7315199" cy="914400"/>
          </a:xfrm>
        </p:spPr>
        <p:txBody>
          <a:bodyPr lIns="182880" tIns="146304" rIns="182880" bIns="146304" anchor="b">
            <a:noAutofit/>
          </a:bodyPr>
          <a:lstStyle>
            <a:lvl1pPr marL="0" indent="0" algn="l">
              <a:lnSpc>
                <a:spcPct val="90000"/>
              </a:lnSpc>
              <a:spcBef>
                <a:spcPts val="0"/>
              </a:spcBef>
              <a:buNone/>
              <a:defRPr sz="2800" b="0" spc="-52" baseline="0">
                <a:gradFill>
                  <a:gsLst>
                    <a:gs pos="0">
                      <a:srgbClr val="FFFFFF"/>
                    </a:gs>
                    <a:gs pos="100000">
                      <a:srgbClr val="FFFFFF"/>
                    </a:gs>
                  </a:gsLst>
                  <a:lin ang="5400000" scaled="0"/>
                </a:gradFill>
                <a:latin typeface="+mn-lt"/>
                <a:cs typeface="Segoe UI" pitchFamily="34" charset="0"/>
              </a:defRPr>
            </a:lvl1pPr>
            <a:lvl2pPr marL="466207" indent="0" algn="ctr">
              <a:buNone/>
              <a:defRPr>
                <a:solidFill>
                  <a:schemeClr val="tx1">
                    <a:tint val="75000"/>
                  </a:schemeClr>
                </a:solidFill>
              </a:defRPr>
            </a:lvl2pPr>
            <a:lvl3pPr marL="932411" indent="0" algn="ctr">
              <a:buNone/>
              <a:defRPr>
                <a:solidFill>
                  <a:schemeClr val="tx1">
                    <a:tint val="75000"/>
                  </a:schemeClr>
                </a:solidFill>
              </a:defRPr>
            </a:lvl3pPr>
            <a:lvl4pPr marL="1398619" indent="0" algn="ctr">
              <a:buNone/>
              <a:defRPr>
                <a:solidFill>
                  <a:schemeClr val="tx1">
                    <a:tint val="75000"/>
                  </a:schemeClr>
                </a:solidFill>
              </a:defRPr>
            </a:lvl4pPr>
            <a:lvl5pPr marL="1864824" indent="0" algn="ctr">
              <a:buNone/>
              <a:defRPr>
                <a:solidFill>
                  <a:schemeClr val="tx1">
                    <a:tint val="75000"/>
                  </a:schemeClr>
                </a:solidFill>
              </a:defRPr>
            </a:lvl5pPr>
            <a:lvl6pPr marL="2331032" indent="0" algn="ctr">
              <a:buNone/>
              <a:defRPr>
                <a:solidFill>
                  <a:schemeClr val="tx1">
                    <a:tint val="75000"/>
                  </a:schemeClr>
                </a:solidFill>
              </a:defRPr>
            </a:lvl6pPr>
            <a:lvl7pPr marL="2797234" indent="0" algn="ctr">
              <a:buNone/>
              <a:defRPr>
                <a:solidFill>
                  <a:schemeClr val="tx1">
                    <a:tint val="75000"/>
                  </a:schemeClr>
                </a:solidFill>
              </a:defRPr>
            </a:lvl7pPr>
            <a:lvl8pPr marL="3263441" indent="0" algn="ctr">
              <a:buNone/>
              <a:defRPr>
                <a:solidFill>
                  <a:schemeClr val="tx1">
                    <a:tint val="75000"/>
                  </a:schemeClr>
                </a:solidFill>
              </a:defRPr>
            </a:lvl8pPr>
            <a:lvl9pPr marL="3729649" indent="0" algn="ctr">
              <a:buNone/>
              <a:defRPr>
                <a:solidFill>
                  <a:schemeClr val="tx1">
                    <a:tint val="75000"/>
                  </a:schemeClr>
                </a:solidFill>
              </a:defRPr>
            </a:lvl9pPr>
          </a:lstStyle>
          <a:p>
            <a:r>
              <a:rPr lang="en-US" dirty="0" smtClean="0"/>
              <a:t>Click to edit Master subtitle style</a:t>
            </a:r>
            <a:endParaRPr lang="en-US" dirty="0"/>
          </a:p>
        </p:txBody>
      </p:sp>
      <p:pic>
        <p:nvPicPr>
          <p:cNvPr id="3074" name="Picture 2" descr="D:\Dropbox\DevRainSolutions\Logos\devrain\devrain-white-transparent.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647237" y="5630862"/>
            <a:ext cx="2344159" cy="9931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32837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dirty="0" smtClean="0"/>
              <a:t>Click to edit Master text styles</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6184077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79521292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chemeClr val="tx1"/>
                    </a:gs>
                    <a:gs pos="100000">
                      <a:schemeClr val="tx1"/>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dirty="0" smtClean="0"/>
              <a:t>Click to edit Master text styles</a:t>
            </a:r>
          </a:p>
        </p:txBody>
      </p:sp>
    </p:spTree>
    <p:extLst>
      <p:ext uri="{BB962C8B-B14F-4D97-AF65-F5344CB8AC3E}">
        <p14:creationId xmlns:p14="http://schemas.microsoft.com/office/powerpoint/2010/main" val="241693710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405055126"/>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smtClean="0"/>
              <a:t>Click to edit master text styles</a:t>
            </a:r>
          </a:p>
        </p:txBody>
      </p:sp>
    </p:spTree>
    <p:extLst>
      <p:ext uri="{BB962C8B-B14F-4D97-AF65-F5344CB8AC3E}">
        <p14:creationId xmlns:p14="http://schemas.microsoft.com/office/powerpoint/2010/main" val="4224540411"/>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dirty="0" smtClean="0"/>
              <a:t>Drag picture to placeholder or click icon to add</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989103254"/>
      </p:ext>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645711148"/>
      </p:ext>
    </p:extLst>
  </p:cSld>
  <p:clrMapOvr>
    <a:masterClrMapping/>
  </p:clrMapOvr>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172610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595488058"/>
      </p:ext>
    </p:extLst>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35181712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731232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_Logo on Background">
    <p:bg>
      <p:bgPr>
        <a:solidFill>
          <a:srgbClr val="FFFFFF"/>
        </a:solidFill>
        <a:effectLst/>
      </p:bgPr>
    </p:bg>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505050"/>
                    </a:gs>
                    <a:gs pos="100000">
                      <a:srgbClr val="505050"/>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505050"/>
                    </a:gs>
                    <a:gs pos="100000">
                      <a:srgbClr val="505050"/>
                    </a:gs>
                  </a:gsLst>
                  <a:lin ang="5400000" scaled="0"/>
                </a:gradFill>
                <a:cs typeface="Segoe UI" pitchFamily="34" charset="0"/>
              </a:rPr>
              <a:t>The information herein is for informational purposes only and represents the current view of Microsoft Corporation as of the date of this presentation</a:t>
            </a:r>
            <a:r>
              <a:rPr lang="en-US" sz="700" dirty="0" smtClean="0">
                <a:gradFill>
                  <a:gsLst>
                    <a:gs pos="0">
                      <a:srgbClr val="505050"/>
                    </a:gs>
                    <a:gs pos="100000">
                      <a:srgbClr val="505050"/>
                    </a:gs>
                  </a:gsLst>
                  <a:lin ang="5400000" scaled="0"/>
                </a:gradFill>
                <a:cs typeface="Segoe UI" pitchFamily="34" charset="0"/>
              </a:rPr>
              <a:t>. Because </a:t>
            </a:r>
            <a:r>
              <a:rPr lang="en-US" sz="700" dirty="0">
                <a:gradFill>
                  <a:gsLst>
                    <a:gs pos="0">
                      <a:srgbClr val="505050"/>
                    </a:gs>
                    <a:gs pos="100000">
                      <a:srgbClr val="505050"/>
                    </a:gs>
                  </a:gsLst>
                  <a:lin ang="5400000" scaled="0"/>
                </a:gradFill>
                <a:cs typeface="Segoe UI" pitchFamily="34" charset="0"/>
              </a:rPr>
              <a:t>Microsoft must respond to changing market conditions, it should not be interpreted to be a commitment on the part of Microsoft, and Microsoft cannot guarantee the accuracy of any information provided after the date of this presentation</a:t>
            </a:r>
            <a:r>
              <a:rPr lang="en-US" sz="700" dirty="0" smtClean="0">
                <a:gradFill>
                  <a:gsLst>
                    <a:gs pos="0">
                      <a:srgbClr val="505050"/>
                    </a:gs>
                    <a:gs pos="100000">
                      <a:srgbClr val="505050"/>
                    </a:gs>
                  </a:gsLst>
                  <a:lin ang="5400000" scaled="0"/>
                </a:gradFill>
                <a:cs typeface="Segoe UI" pitchFamily="34" charset="0"/>
              </a:rPr>
              <a:t>. MICROSOFT </a:t>
            </a:r>
            <a:r>
              <a:rPr lang="en-US" sz="700" dirty="0">
                <a:gradFill>
                  <a:gsLst>
                    <a:gs pos="0">
                      <a:srgbClr val="505050"/>
                    </a:gs>
                    <a:gs pos="100000">
                      <a:srgbClr val="505050"/>
                    </a:gs>
                  </a:gsLst>
                  <a:lin ang="5400000" scaled="0"/>
                </a:gradFill>
                <a:cs typeface="Segoe UI" pitchFamily="34" charset="0"/>
              </a:rPr>
              <a:t>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6270"/>
            <a:ext cx="3288506" cy="701984"/>
          </a:xfrm>
          <a:prstGeom prst="rect">
            <a:avLst/>
          </a:prstGeom>
        </p:spPr>
      </p:pic>
    </p:spTree>
    <p:extLst>
      <p:ext uri="{BB962C8B-B14F-4D97-AF65-F5344CB8AC3E}">
        <p14:creationId xmlns:p14="http://schemas.microsoft.com/office/powerpoint/2010/main" val="3363299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smtClean="0"/>
              <a:t>Click to edit Master text styles</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49239750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dirty="0" smtClean="0"/>
              <a:t>Click to edit Master text styles</a:t>
            </a:r>
            <a:endParaRPr lang="en-US" dirty="0"/>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19380773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274638" y="1211263"/>
            <a:ext cx="11887200" cy="54848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4175847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chemeClr val="tx1"/>
                    </a:gs>
                    <a:gs pos="100000">
                      <a:schemeClr val="tx1"/>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dirty="0" smtClean="0"/>
              <a:t>Click to edit Master text styles</a:t>
            </a:r>
          </a:p>
        </p:txBody>
      </p:sp>
      <p:sp>
        <p:nvSpPr>
          <p:cNvPr id="3" name="Title 2"/>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7054055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102239461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274638" y="2125663"/>
            <a:ext cx="11887202"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315324119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dirty="0" smtClean="0"/>
              <a:t>Click to edit Master text styles</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89485003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chemeClr val="tx1"/>
                    </a:gs>
                    <a:gs pos="100000">
                      <a:schemeClr val="tx1"/>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dirty="0" smtClean="0"/>
              <a:t>Click to edit Master text styles</a:t>
            </a:r>
          </a:p>
        </p:txBody>
      </p:sp>
    </p:spTree>
    <p:extLst>
      <p:ext uri="{BB962C8B-B14F-4D97-AF65-F5344CB8AC3E}">
        <p14:creationId xmlns:p14="http://schemas.microsoft.com/office/powerpoint/2010/main" val="4201032371"/>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991461981"/>
      </p:ext>
    </p:extLst>
  </p:cSld>
  <p:clrMapOvr>
    <a:masterClrMapping/>
  </p:clrMapOvr>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smtClean="0"/>
              <a:t>Click to edit master text styles</a:t>
            </a:r>
          </a:p>
        </p:txBody>
      </p:sp>
    </p:spTree>
    <p:extLst>
      <p:ext uri="{BB962C8B-B14F-4D97-AF65-F5344CB8AC3E}">
        <p14:creationId xmlns:p14="http://schemas.microsoft.com/office/powerpoint/2010/main" val="379780516"/>
      </p:ext>
    </p:extLst>
  </p:cSld>
  <p:clrMapOvr>
    <a:masterClrMapping/>
  </p:clrMapOvr>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dirty="0" smtClean="0"/>
              <a:t>Drag picture to placeholder or click icon to add</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687376331"/>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chemeClr val="tx1"/>
                    </a:gs>
                    <a:gs pos="100000">
                      <a:schemeClr val="tx1"/>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smtClean="0"/>
              <a:t>Click to edit Master text styles</a:t>
            </a:r>
          </a:p>
        </p:txBody>
      </p:sp>
    </p:spTree>
    <p:extLst>
      <p:ext uri="{BB962C8B-B14F-4D97-AF65-F5344CB8AC3E}">
        <p14:creationId xmlns:p14="http://schemas.microsoft.com/office/powerpoint/2010/main" val="104151120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612706982"/>
      </p:ext>
    </p:extLst>
  </p:cSld>
  <p:clrMapOvr>
    <a:masterClrMapping/>
  </p:clrMapOvr>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734012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484532262"/>
      </p:ext>
    </p:extLst>
  </p:cSld>
  <p:clrMapOvr>
    <a:masterClrMapping/>
  </p:clrMapOvr>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20369508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1912237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_Logo on Background">
    <p:bg>
      <p:bgPr>
        <a:solidFill>
          <a:schemeClr val="accent1"/>
        </a:solidFill>
        <a:effectLst/>
      </p:bgPr>
    </p:bg>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FFFFFF"/>
                    </a:gs>
                    <a:gs pos="100000">
                      <a:srgbClr val="FFFFFF"/>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a:t>
            </a:r>
            <a:r>
              <a:rPr lang="en-US" sz="700" dirty="0" smtClean="0">
                <a:gradFill>
                  <a:gsLst>
                    <a:gs pos="0">
                      <a:srgbClr val="FFFFFF"/>
                    </a:gs>
                    <a:gs pos="100000">
                      <a:srgbClr val="FFFFFF"/>
                    </a:gs>
                  </a:gsLst>
                  <a:lin ang="5400000" scaled="0"/>
                </a:gradFill>
                <a:cs typeface="Segoe UI" pitchFamily="34" charset="0"/>
              </a:rPr>
              <a:t>. Because </a:t>
            </a:r>
            <a:r>
              <a:rPr lang="en-US" sz="700" dirty="0">
                <a:gradFill>
                  <a:gsLst>
                    <a:gs pos="0">
                      <a:srgbClr val="FFFFFF"/>
                    </a:gs>
                    <a:gs pos="100000">
                      <a:srgbClr val="FFFFFF"/>
                    </a:gs>
                  </a:gsLst>
                  <a:lin ang="5400000" scaled="0"/>
                </a:gradFill>
                <a:cs typeface="Segoe UI" pitchFamily="34" charset="0"/>
              </a:rPr>
              <a:t>Microsoft must respond to changing market conditions, it should not be interpreted to be a commitment on the part of Microsoft, and Microsoft cannot guarantee the accuracy of any information provided after the date of this presentation</a:t>
            </a:r>
            <a:r>
              <a:rPr lang="en-US" sz="700" dirty="0" smtClean="0">
                <a:gradFill>
                  <a:gsLst>
                    <a:gs pos="0">
                      <a:srgbClr val="FFFFFF"/>
                    </a:gs>
                    <a:gs pos="100000">
                      <a:srgbClr val="FFFFFF"/>
                    </a:gs>
                  </a:gsLst>
                  <a:lin ang="5400000" scaled="0"/>
                </a:gradFill>
                <a:cs typeface="Segoe UI" pitchFamily="34" charset="0"/>
              </a:rPr>
              <a:t>. MICROSOFT </a:t>
            </a:r>
            <a:r>
              <a:rPr lang="en-US" sz="700" dirty="0">
                <a:gradFill>
                  <a:gsLst>
                    <a:gs pos="0">
                      <a:srgbClr val="FFFFFF"/>
                    </a:gs>
                    <a:gs pos="100000">
                      <a:srgbClr val="FFFFFF"/>
                    </a:gs>
                  </a:gsLst>
                  <a:lin ang="5400000" scaled="0"/>
                </a:gradFill>
                <a:cs typeface="Segoe UI" pitchFamily="34" charset="0"/>
              </a:rPr>
              <a:t>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124558782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smtClean="0"/>
              <a:t>Click to edit Master text styles</a:t>
            </a:r>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224507977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274638" y="1211263"/>
            <a:ext cx="11887200" cy="54848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3083171"/>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chemeClr val="tx1"/>
                    </a:gs>
                    <a:gs pos="100000">
                      <a:schemeClr val="tx1"/>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smtClean="0"/>
              <a:t>Click to edit Master text styles</a:t>
            </a:r>
          </a:p>
        </p:txBody>
      </p:sp>
      <p:sp>
        <p:nvSpPr>
          <p:cNvPr id="3" name="Title 2"/>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430077463"/>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868598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smtClean="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1514658688"/>
      </p:ext>
    </p:extLst>
  </p:cSld>
  <p:clrMapOvr>
    <a:masterClrMapping/>
  </p:clrMapOvr>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smtClean="0"/>
              <a:t>Click to edit Master text styles</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94287887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chemeClr val="tx1"/>
                    </a:gs>
                    <a:gs pos="100000">
                      <a:schemeClr val="tx1"/>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smtClean="0"/>
              <a:t>Click to edit Master text styles</a:t>
            </a:r>
          </a:p>
        </p:txBody>
      </p:sp>
    </p:spTree>
    <p:extLst>
      <p:ext uri="{BB962C8B-B14F-4D97-AF65-F5344CB8AC3E}">
        <p14:creationId xmlns:p14="http://schemas.microsoft.com/office/powerpoint/2010/main" val="884041687"/>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smtClean="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721290481"/>
      </p:ext>
    </p:extLst>
  </p:cSld>
  <p:clrMapOvr>
    <a:masterClrMapping/>
  </p:clrMapOvr>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smtClean="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smtClean="0"/>
              <a:t>Click to edit master text styles</a:t>
            </a:r>
          </a:p>
        </p:txBody>
      </p:sp>
    </p:spTree>
    <p:extLst>
      <p:ext uri="{BB962C8B-B14F-4D97-AF65-F5344CB8AC3E}">
        <p14:creationId xmlns:p14="http://schemas.microsoft.com/office/powerpoint/2010/main" val="1815658531"/>
      </p:ext>
    </p:extLst>
  </p:cSld>
  <p:clrMapOvr>
    <a:masterClrMapping/>
  </p:clrMapOvr>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smtClean="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52522090"/>
      </p:ext>
    </p:extLst>
  </p:cSld>
  <p:clrMapOvr>
    <a:masterClrMapping/>
  </p:clrMapOvr>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022854769"/>
      </p:ext>
    </p:extLst>
  </p:cSld>
  <p:clrMapOvr>
    <a:masterClrMapping/>
  </p:clrMapOvr>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9840962"/>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461465622"/>
      </p:ext>
    </p:extLst>
  </p:cSld>
  <p:clrMapOvr>
    <a:masterClrMapping/>
  </p:clrMapOvr>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8587130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52546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smtClean="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smtClean="0"/>
              <a:t>Click to edit master text styles</a:t>
            </a:r>
          </a:p>
        </p:txBody>
      </p:sp>
    </p:spTree>
    <p:extLst>
      <p:ext uri="{BB962C8B-B14F-4D97-AF65-F5344CB8AC3E}">
        <p14:creationId xmlns:p14="http://schemas.microsoft.com/office/powerpoint/2010/main" val="1161544685"/>
      </p:ext>
    </p:extLst>
  </p:cSld>
  <p:clrMapOvr>
    <a:masterClrMapping/>
  </p:clrMapOvr>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1_Logo on Background">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FFFFFF"/>
                    </a:gs>
                    <a:gs pos="100000">
                      <a:srgbClr val="FFFFFF"/>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a:t>
            </a:r>
            <a:r>
              <a:rPr lang="en-US" sz="700" dirty="0" smtClean="0">
                <a:gradFill>
                  <a:gsLst>
                    <a:gs pos="0">
                      <a:srgbClr val="FFFFFF"/>
                    </a:gs>
                    <a:gs pos="100000">
                      <a:srgbClr val="FFFFFF"/>
                    </a:gs>
                  </a:gsLst>
                  <a:lin ang="5400000" scaled="0"/>
                </a:gradFill>
                <a:cs typeface="Segoe UI" pitchFamily="34" charset="0"/>
              </a:rPr>
              <a:t>. Because </a:t>
            </a:r>
            <a:r>
              <a:rPr lang="en-US" sz="700" dirty="0">
                <a:gradFill>
                  <a:gsLst>
                    <a:gs pos="0">
                      <a:srgbClr val="FFFFFF"/>
                    </a:gs>
                    <a:gs pos="100000">
                      <a:srgbClr val="FFFFFF"/>
                    </a:gs>
                  </a:gsLst>
                  <a:lin ang="5400000" scaled="0"/>
                </a:gradFill>
                <a:cs typeface="Segoe UI" pitchFamily="34" charset="0"/>
              </a:rPr>
              <a:t>Microsoft must respond to changing market conditions, it should not be interpreted to be a commitment on the part of Microsoft, and Microsoft cannot guarantee the accuracy of any information provided after the date of this presentation</a:t>
            </a:r>
            <a:r>
              <a:rPr lang="en-US" sz="700" dirty="0" smtClean="0">
                <a:gradFill>
                  <a:gsLst>
                    <a:gs pos="0">
                      <a:srgbClr val="FFFFFF"/>
                    </a:gs>
                    <a:gs pos="100000">
                      <a:srgbClr val="FFFFFF"/>
                    </a:gs>
                  </a:gsLst>
                  <a:lin ang="5400000" scaled="0"/>
                </a:gradFill>
                <a:cs typeface="Segoe UI" pitchFamily="34" charset="0"/>
              </a:rPr>
              <a:t>. MICROSOFT </a:t>
            </a:r>
            <a:r>
              <a:rPr lang="en-US" sz="700" dirty="0">
                <a:gradFill>
                  <a:gsLst>
                    <a:gs pos="0">
                      <a:srgbClr val="FFFFFF"/>
                    </a:gs>
                    <a:gs pos="100000">
                      <a:srgbClr val="FFFFFF"/>
                    </a:gs>
                  </a:gsLst>
                  <a:lin ang="5400000" scaled="0"/>
                </a:gradFill>
                <a:cs typeface="Segoe UI" pitchFamily="34" charset="0"/>
              </a:rPr>
              <a:t>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711804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smtClean="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66760402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theme" Target="../theme/theme2.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theme" Target="../theme/theme3.xml"/><Relationship Id="rId3" Type="http://schemas.openxmlformats.org/officeDocument/2006/relationships/slideLayout" Target="../slideLayouts/slideLayout35.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10" Type="http://schemas.openxmlformats.org/officeDocument/2006/relationships/slideLayout" Target="../slideLayouts/slideLayout4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7.xml"/><Relationship Id="rId13" Type="http://schemas.openxmlformats.org/officeDocument/2006/relationships/slideLayout" Target="../slideLayouts/slideLayout62.xml"/><Relationship Id="rId3" Type="http://schemas.openxmlformats.org/officeDocument/2006/relationships/slideLayout" Target="../slideLayouts/slideLayout52.xml"/><Relationship Id="rId7" Type="http://schemas.openxmlformats.org/officeDocument/2006/relationships/slideLayout" Target="../slideLayouts/slideLayout56.xml"/><Relationship Id="rId12" Type="http://schemas.openxmlformats.org/officeDocument/2006/relationships/slideLayout" Target="../slideLayouts/slideLayout61.xml"/><Relationship Id="rId17" Type="http://schemas.openxmlformats.org/officeDocument/2006/relationships/theme" Target="../theme/theme4.xml"/><Relationship Id="rId2" Type="http://schemas.openxmlformats.org/officeDocument/2006/relationships/slideLayout" Target="../slideLayouts/slideLayout51.xml"/><Relationship Id="rId16" Type="http://schemas.openxmlformats.org/officeDocument/2006/relationships/slideLayout" Target="../slideLayouts/slideLayout65.xml"/><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slideLayout" Target="../slideLayouts/slideLayout60.xml"/><Relationship Id="rId5" Type="http://schemas.openxmlformats.org/officeDocument/2006/relationships/slideLayout" Target="../slideLayouts/slideLayout54.xml"/><Relationship Id="rId15" Type="http://schemas.openxmlformats.org/officeDocument/2006/relationships/slideLayout" Target="../slideLayouts/slideLayout64.xml"/><Relationship Id="rId10" Type="http://schemas.openxmlformats.org/officeDocument/2006/relationships/slideLayout" Target="../slideLayouts/slideLayout59.xml"/><Relationship Id="rId4" Type="http://schemas.openxmlformats.org/officeDocument/2006/relationships/slideLayout" Target="../slideLayouts/slideLayout53.xml"/><Relationship Id="rId9" Type="http://schemas.openxmlformats.org/officeDocument/2006/relationships/slideLayout" Target="../slideLayouts/slideLayout58.xml"/><Relationship Id="rId14" Type="http://schemas.openxmlformats.org/officeDocument/2006/relationships/slideLayout" Target="../slideLayouts/slideLayout6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3.xml"/><Relationship Id="rId13" Type="http://schemas.openxmlformats.org/officeDocument/2006/relationships/slideLayout" Target="../slideLayouts/slideLayout78.xml"/><Relationship Id="rId3" Type="http://schemas.openxmlformats.org/officeDocument/2006/relationships/slideLayout" Target="../slideLayouts/slideLayout68.xml"/><Relationship Id="rId7" Type="http://schemas.openxmlformats.org/officeDocument/2006/relationships/slideLayout" Target="../slideLayouts/slideLayout72.xml"/><Relationship Id="rId12" Type="http://schemas.openxmlformats.org/officeDocument/2006/relationships/slideLayout" Target="../slideLayouts/slideLayout77.xml"/><Relationship Id="rId2" Type="http://schemas.openxmlformats.org/officeDocument/2006/relationships/slideLayout" Target="../slideLayouts/slideLayout67.xml"/><Relationship Id="rId16" Type="http://schemas.openxmlformats.org/officeDocument/2006/relationships/theme" Target="../theme/theme5.xml"/><Relationship Id="rId1" Type="http://schemas.openxmlformats.org/officeDocument/2006/relationships/slideLayout" Target="../slideLayouts/slideLayout66.xml"/><Relationship Id="rId6" Type="http://schemas.openxmlformats.org/officeDocument/2006/relationships/slideLayout" Target="../slideLayouts/slideLayout71.xml"/><Relationship Id="rId11" Type="http://schemas.openxmlformats.org/officeDocument/2006/relationships/slideLayout" Target="../slideLayouts/slideLayout76.xml"/><Relationship Id="rId5" Type="http://schemas.openxmlformats.org/officeDocument/2006/relationships/slideLayout" Target="../slideLayouts/slideLayout70.xml"/><Relationship Id="rId15" Type="http://schemas.openxmlformats.org/officeDocument/2006/relationships/slideLayout" Target="../slideLayouts/slideLayout80.xml"/><Relationship Id="rId10" Type="http://schemas.openxmlformats.org/officeDocument/2006/relationships/slideLayout" Target="../slideLayouts/slideLayout75.xml"/><Relationship Id="rId4" Type="http://schemas.openxmlformats.org/officeDocument/2006/relationships/slideLayout" Target="../slideLayouts/slideLayout69.xml"/><Relationship Id="rId9" Type="http://schemas.openxmlformats.org/officeDocument/2006/relationships/slideLayout" Target="../slideLayouts/slideLayout74.xml"/><Relationship Id="rId14" Type="http://schemas.openxmlformats.org/officeDocument/2006/relationships/slideLayout" Target="../slideLayouts/slideLayout7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smtClean="0"/>
              <a:t>Click to edit Master title style</a:t>
            </a:r>
            <a:endParaRPr lang="en-US" dirty="0"/>
          </a:p>
        </p:txBody>
      </p:sp>
    </p:spTree>
    <p:extLst>
      <p:ext uri="{BB962C8B-B14F-4D97-AF65-F5344CB8AC3E}">
        <p14:creationId xmlns:p14="http://schemas.microsoft.com/office/powerpoint/2010/main" val="4264522774"/>
      </p:ext>
    </p:extLst>
  </p:cSld>
  <p:clrMap bg1="dk1" tx1="lt1" bg2="dk2" tx2="lt2" accent1="accent1" accent2="accent2" accent3="accent3" accent4="accent4" accent5="accent5" accent6="accent6" hlink="hlink" folHlink="folHlink"/>
  <p:sldLayoutIdLst>
    <p:sldLayoutId id="2147484182" r:id="rId1"/>
    <p:sldLayoutId id="2147484244" r:id="rId2"/>
    <p:sldLayoutId id="2147484183" r:id="rId3"/>
    <p:sldLayoutId id="2147484184" r:id="rId4"/>
    <p:sldLayoutId id="2147484245" r:id="rId5"/>
    <p:sldLayoutId id="2147484185" r:id="rId6"/>
    <p:sldLayoutId id="2147484186" r:id="rId7"/>
    <p:sldLayoutId id="2147484187" r:id="rId8"/>
    <p:sldLayoutId id="2147484191" r:id="rId9"/>
    <p:sldLayoutId id="2147484188" r:id="rId10"/>
    <p:sldLayoutId id="2147484196" r:id="rId11"/>
    <p:sldLayoutId id="2147484189" r:id="rId12"/>
    <p:sldLayoutId id="2147484217" r:id="rId13"/>
    <p:sldLayoutId id="2147484218" r:id="rId14"/>
    <p:sldLayoutId id="2147484198" r:id="rId15"/>
  </p:sldLayoutIdLst>
  <p:txStyles>
    <p:titleStyle>
      <a:lvl1pPr algn="l" defTabSz="914166" rtl="0" eaLnBrk="1" latinLnBrk="0" hangingPunct="1">
        <a:spcBef>
          <a:spcPct val="0"/>
        </a:spcBef>
        <a:buNone/>
        <a:defRPr sz="4800" kern="1200">
          <a:gradFill>
            <a:gsLst>
              <a:gs pos="0">
                <a:schemeClr val="tx1"/>
              </a:gs>
              <a:gs pos="100000">
                <a:schemeClr val="tx1"/>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dirty="0" smtClean="0"/>
              <a:t>Click to edit master title style</a:t>
            </a:r>
            <a:endParaRPr lang="en-US" dirty="0"/>
          </a:p>
        </p:txBody>
      </p:sp>
    </p:spTree>
    <p:extLst>
      <p:ext uri="{BB962C8B-B14F-4D97-AF65-F5344CB8AC3E}">
        <p14:creationId xmlns:p14="http://schemas.microsoft.com/office/powerpoint/2010/main" val="1061612350"/>
      </p:ext>
    </p:extLst>
  </p:cSld>
  <p:clrMap bg1="lt1" tx1="dk1" bg2="lt2" tx2="dk2" accent1="accent1" accent2="accent2" accent3="accent3" accent4="accent4" accent5="accent5" accent6="accent6" hlink="hlink" folHlink="folHlink"/>
  <p:sldLayoutIdLst>
    <p:sldLayoutId id="2147484291" r:id="rId1"/>
    <p:sldLayoutId id="2147484292" r:id="rId2"/>
    <p:sldLayoutId id="2147484293" r:id="rId3"/>
    <p:sldLayoutId id="2147484294" r:id="rId4"/>
    <p:sldLayoutId id="2147484295" r:id="rId5"/>
    <p:sldLayoutId id="2147484296" r:id="rId6"/>
    <p:sldLayoutId id="2147484297" r:id="rId7"/>
    <p:sldLayoutId id="2147484298" r:id="rId8"/>
    <p:sldLayoutId id="2147484299" r:id="rId9"/>
    <p:sldLayoutId id="2147484300" r:id="rId10"/>
    <p:sldLayoutId id="2147484301" r:id="rId11"/>
    <p:sldLayoutId id="2147484302" r:id="rId12"/>
    <p:sldLayoutId id="2147484309" r:id="rId13"/>
    <p:sldLayoutId id="2147484310" r:id="rId14"/>
    <p:sldLayoutId id="2147484321" r:id="rId15"/>
    <p:sldLayoutId id="2147484311" r:id="rId16"/>
    <p:sldLayoutId id="2147484346" r:id="rId17"/>
  </p:sldLayoutIdLst>
  <p:txStyles>
    <p:titleStyle>
      <a:lvl1pPr algn="l" defTabSz="914166" rtl="0" eaLnBrk="1" latinLnBrk="0" hangingPunct="1">
        <a:spcBef>
          <a:spcPct val="0"/>
        </a:spcBef>
        <a:buNone/>
        <a:defRPr sz="4800" kern="1200">
          <a:gradFill>
            <a:gsLst>
              <a:gs pos="0">
                <a:srgbClr val="505050"/>
              </a:gs>
              <a:gs pos="100000">
                <a:srgbClr val="505050"/>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rgbClr val="505050"/>
              </a:gs>
              <a:gs pos="100000">
                <a:srgbClr val="505050"/>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rgbClr val="505050"/>
              </a:gs>
              <a:gs pos="100000">
                <a:srgbClr val="505050"/>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rgbClr val="505050"/>
              </a:gs>
              <a:gs pos="100000">
                <a:srgbClr val="505050"/>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rgbClr val="505050"/>
              </a:gs>
              <a:gs pos="100000">
                <a:srgbClr val="505050"/>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rgbClr val="505050"/>
              </a:gs>
              <a:gs pos="100000">
                <a:srgbClr val="505050"/>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dirty="0" smtClean="0"/>
              <a:t>Click to edit master title style</a:t>
            </a:r>
            <a:endParaRPr lang="en-US" dirty="0"/>
          </a:p>
        </p:txBody>
      </p:sp>
    </p:spTree>
    <p:extLst>
      <p:ext uri="{BB962C8B-B14F-4D97-AF65-F5344CB8AC3E}">
        <p14:creationId xmlns:p14="http://schemas.microsoft.com/office/powerpoint/2010/main" val="764641861"/>
      </p:ext>
    </p:extLst>
  </p:cSld>
  <p:clrMap bg1="dk1" tx1="lt1" bg2="dk2" tx2="lt2" accent1="accent1" accent2="accent2" accent3="accent3" accent4="accent4" accent5="accent5" accent6="accent6" hlink="hlink" folHlink="folHlink"/>
  <p:sldLayoutIdLst>
    <p:sldLayoutId id="2147484269" r:id="rId1"/>
    <p:sldLayoutId id="2147484270" r:id="rId2"/>
    <p:sldLayoutId id="2147484271" r:id="rId3"/>
    <p:sldLayoutId id="2147484272" r:id="rId4"/>
    <p:sldLayoutId id="2147484328" r:id="rId5"/>
    <p:sldLayoutId id="2147484320" r:id="rId6"/>
    <p:sldLayoutId id="2147484273" r:id="rId7"/>
    <p:sldLayoutId id="2147484274" r:id="rId8"/>
    <p:sldLayoutId id="2147484275" r:id="rId9"/>
    <p:sldLayoutId id="2147484276" r:id="rId10"/>
    <p:sldLayoutId id="2147484277" r:id="rId11"/>
    <p:sldLayoutId id="2147484278" r:id="rId12"/>
    <p:sldLayoutId id="2147484279" r:id="rId13"/>
    <p:sldLayoutId id="2147484280" r:id="rId14"/>
    <p:sldLayoutId id="2147484287" r:id="rId15"/>
    <p:sldLayoutId id="2147484288" r:id="rId16"/>
    <p:sldLayoutId id="2147484289" r:id="rId17"/>
  </p:sldLayoutIdLst>
  <p:txStyles>
    <p:titleStyle>
      <a:lvl1pPr algn="l" defTabSz="914166" rtl="0" eaLnBrk="1" latinLnBrk="0" hangingPunct="1">
        <a:spcBef>
          <a:spcPct val="0"/>
        </a:spcBef>
        <a:buNone/>
        <a:defRPr sz="4800" kern="1200">
          <a:gradFill>
            <a:gsLst>
              <a:gs pos="0">
                <a:schemeClr val="tx1"/>
              </a:gs>
              <a:gs pos="100000">
                <a:schemeClr val="tx1"/>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dirty="0" smtClean="0"/>
              <a:t>Click to edit master title style</a:t>
            </a:r>
            <a:endParaRPr lang="en-US" dirty="0"/>
          </a:p>
        </p:txBody>
      </p:sp>
    </p:spTree>
    <p:extLst>
      <p:ext uri="{BB962C8B-B14F-4D97-AF65-F5344CB8AC3E}">
        <p14:creationId xmlns:p14="http://schemas.microsoft.com/office/powerpoint/2010/main" val="96111433"/>
      </p:ext>
    </p:extLst>
  </p:cSld>
  <p:clrMap bg1="dk1" tx1="lt1" bg2="dk2" tx2="lt2" accent1="accent1" accent2="accent2" accent3="accent3" accent4="accent4" accent5="accent5" accent6="accent6" hlink="hlink" folHlink="folHlink"/>
  <p:sldLayoutIdLst>
    <p:sldLayoutId id="2147484247" r:id="rId1"/>
    <p:sldLayoutId id="2147484248" r:id="rId2"/>
    <p:sldLayoutId id="2147484249" r:id="rId3"/>
    <p:sldLayoutId id="2147484250" r:id="rId4"/>
    <p:sldLayoutId id="2147484329" r:id="rId5"/>
    <p:sldLayoutId id="2147484251" r:id="rId6"/>
    <p:sldLayoutId id="2147484252" r:id="rId7"/>
    <p:sldLayoutId id="2147484253" r:id="rId8"/>
    <p:sldLayoutId id="2147484254" r:id="rId9"/>
    <p:sldLayoutId id="2147484255" r:id="rId10"/>
    <p:sldLayoutId id="2147484256" r:id="rId11"/>
    <p:sldLayoutId id="2147484257" r:id="rId12"/>
    <p:sldLayoutId id="2147484258" r:id="rId13"/>
    <p:sldLayoutId id="2147484265" r:id="rId14"/>
    <p:sldLayoutId id="2147484266" r:id="rId15"/>
    <p:sldLayoutId id="2147484267" r:id="rId16"/>
  </p:sldLayoutIdLst>
  <p:txStyles>
    <p:titleStyle>
      <a:lvl1pPr algn="l" defTabSz="914166" rtl="0" eaLnBrk="1" latinLnBrk="0" hangingPunct="1">
        <a:spcBef>
          <a:spcPct val="0"/>
        </a:spcBef>
        <a:buNone/>
        <a:defRPr sz="4800" kern="1200">
          <a:gradFill>
            <a:gsLst>
              <a:gs pos="0">
                <a:schemeClr val="tx1"/>
              </a:gs>
              <a:gs pos="100000">
                <a:schemeClr val="tx1"/>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smtClean="0"/>
              <a:t>Click to edit Master title style</a:t>
            </a:r>
            <a:endParaRPr lang="en-US" dirty="0"/>
          </a:p>
        </p:txBody>
      </p:sp>
    </p:spTree>
    <p:extLst>
      <p:ext uri="{BB962C8B-B14F-4D97-AF65-F5344CB8AC3E}">
        <p14:creationId xmlns:p14="http://schemas.microsoft.com/office/powerpoint/2010/main" val="1607816293"/>
      </p:ext>
    </p:extLst>
  </p:cSld>
  <p:clrMap bg1="dk1" tx1="lt1" bg2="dk2" tx2="lt2" accent1="accent1" accent2="accent2" accent3="accent3" accent4="accent4" accent5="accent5" accent6="accent6" hlink="hlink" folHlink="folHlink"/>
  <p:sldLayoutIdLst>
    <p:sldLayoutId id="2147484331" r:id="rId1"/>
    <p:sldLayoutId id="2147484332" r:id="rId2"/>
    <p:sldLayoutId id="2147484333" r:id="rId3"/>
    <p:sldLayoutId id="2147484334" r:id="rId4"/>
    <p:sldLayoutId id="2147484335" r:id="rId5"/>
    <p:sldLayoutId id="2147484336" r:id="rId6"/>
    <p:sldLayoutId id="2147484337" r:id="rId7"/>
    <p:sldLayoutId id="2147484338" r:id="rId8"/>
    <p:sldLayoutId id="2147484339" r:id="rId9"/>
    <p:sldLayoutId id="2147484340" r:id="rId10"/>
    <p:sldLayoutId id="2147484341" r:id="rId11"/>
    <p:sldLayoutId id="2147484342" r:id="rId12"/>
    <p:sldLayoutId id="2147484343" r:id="rId13"/>
    <p:sldLayoutId id="2147484344" r:id="rId14"/>
    <p:sldLayoutId id="2147484345" r:id="rId15"/>
  </p:sldLayoutIdLst>
  <p:txStyles>
    <p:titleStyle>
      <a:lvl1pPr algn="l" defTabSz="914166" rtl="0" eaLnBrk="1" latinLnBrk="0" hangingPunct="1">
        <a:spcBef>
          <a:spcPct val="0"/>
        </a:spcBef>
        <a:buNone/>
        <a:defRPr sz="4800" kern="1200">
          <a:gradFill>
            <a:gsLst>
              <a:gs pos="0">
                <a:schemeClr val="tx1"/>
              </a:gs>
              <a:gs pos="100000">
                <a:schemeClr val="tx1"/>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8.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hyperlink" Target="http://data.gov.ua/" TargetMode="External"/><Relationship Id="rId1" Type="http://schemas.openxmlformats.org/officeDocument/2006/relationships/slideLayout" Target="../slideLayouts/slideLayout3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5stardata.info/" TargetMode="External"/><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4.xml.rels><?xml version="1.0" encoding="UTF-8" standalone="yes"?>
<Relationships xmlns="http://schemas.openxmlformats.org/package/2006/relationships"><Relationship Id="rId3" Type="http://schemas.openxmlformats.org/officeDocument/2006/relationships/hyperlink" Target="http://api.data.mos.ru/Docs" TargetMode="External"/><Relationship Id="rId2" Type="http://schemas.openxmlformats.org/officeDocument/2006/relationships/hyperlink" Target="http://www.odata.org/" TargetMode="External"/><Relationship Id="rId1" Type="http://schemas.openxmlformats.org/officeDocument/2006/relationships/slideLayout" Target="../slideLayouts/slideLayout3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2.xml"/><Relationship Id="rId5" Type="http://schemas.openxmlformats.org/officeDocument/2006/relationships/image" Target="../media/image18.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hyperlink" Target="http://inspired.com.ua/news/best-ukrainian-cities-2015/" TargetMode="External"/><Relationship Id="rId1" Type="http://schemas.openxmlformats.org/officeDocument/2006/relationships/slideLayout" Target="../slideLayouts/slideLayout32.xml"/><Relationship Id="rId4" Type="http://schemas.openxmlformats.org/officeDocument/2006/relationships/image" Target="../media/image20.jpeg"/></Relationships>
</file>

<file path=ppt/slides/_rels/slide19.xml.rels><?xml version="1.0" encoding="UTF-8" standalone="yes"?>
<Relationships xmlns="http://schemas.openxmlformats.org/package/2006/relationships"><Relationship Id="rId3" Type="http://schemas.openxmlformats.org/officeDocument/2006/relationships/hyperlink" Target="http://ua.interfax.com.ua/news/general/272219.html" TargetMode="External"/><Relationship Id="rId2" Type="http://schemas.openxmlformats.org/officeDocument/2006/relationships/hyperlink" Target="https://www.youtube.com/watch?v=8tQwWmu4Ngc" TargetMode="External"/><Relationship Id="rId1" Type="http://schemas.openxmlformats.org/officeDocument/2006/relationships/slideLayout" Target="../slideLayouts/slideLayout32.xml"/><Relationship Id="rId6" Type="http://schemas.openxmlformats.org/officeDocument/2006/relationships/hyperlink" Target="https://github.com/DevRainSolutions/KyivSmartCity/wiki" TargetMode="External"/><Relationship Id="rId5" Type="http://schemas.openxmlformats.org/officeDocument/2006/relationships/hyperlink" Target="http://1991.vc/" TargetMode="External"/><Relationship Id="rId4" Type="http://schemas.openxmlformats.org/officeDocument/2006/relationships/hyperlink" Target="http://kyivsmartcity.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2.xml"/></Relationships>
</file>

<file path=ppt/slides/_rels/slide21.xml.rels><?xml version="1.0" encoding="UTF-8" standalone="yes"?>
<Relationships xmlns="http://schemas.openxmlformats.org/package/2006/relationships"><Relationship Id="rId3" Type="http://schemas.openxmlformats.org/officeDocument/2006/relationships/hyperlink" Target="http://devrain.com/" TargetMode="External"/><Relationship Id="rId2" Type="http://schemas.openxmlformats.org/officeDocument/2006/relationships/hyperlink" Target="mailto:Alex.Krakovetskiy@devrain.com" TargetMode="External"/><Relationship Id="rId1" Type="http://schemas.openxmlformats.org/officeDocument/2006/relationships/slideLayout" Target="../slideLayouts/slideLayout5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hyperlink" Target="http://www.sciencealert.com/blood-donors-in-sweden-get-a-text-message-whenever-they-save-a-life" TargetMode="Externa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hyperlink" Target="http://www.smartcityexpo.com/awards-2014" TargetMode="External"/><Relationship Id="rId2" Type="http://schemas.openxmlformats.org/officeDocument/2006/relationships/hyperlink" Target="http://www.fastcoexist.com/1679127/the-top-10-smart-cities-on-the-planet" TargetMode="Externa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www1.nyc.gov/connect/applications.page" TargetMode="Externa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hyperlink" Target="http://dit.mos.ru/apps/" TargetMode="External"/><Relationship Id="rId1" Type="http://schemas.openxmlformats.org/officeDocument/2006/relationships/slideLayout" Target="../slideLayouts/slideLayout1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ru-RU" sz="6000" dirty="0" err="1" smtClean="0"/>
              <a:t>Розробка</a:t>
            </a:r>
            <a:r>
              <a:rPr lang="ru-RU" sz="6000" dirty="0" smtClean="0"/>
              <a:t> </a:t>
            </a:r>
            <a:r>
              <a:rPr lang="ru-RU" sz="6000" dirty="0" err="1" smtClean="0"/>
              <a:t>соц</a:t>
            </a:r>
            <a:r>
              <a:rPr lang="uk-UA" sz="6000" dirty="0" smtClean="0"/>
              <a:t>і</a:t>
            </a:r>
            <a:r>
              <a:rPr lang="ru-RU" sz="6000" dirty="0" err="1" smtClean="0"/>
              <a:t>альних</a:t>
            </a:r>
            <a:r>
              <a:rPr lang="ru-RU" sz="6000" dirty="0" smtClean="0"/>
              <a:t> </a:t>
            </a:r>
            <a:r>
              <a:rPr lang="ru-RU" sz="6000" dirty="0" err="1" smtClean="0"/>
              <a:t>сервісів</a:t>
            </a:r>
            <a:r>
              <a:rPr lang="ru-RU" sz="6000" dirty="0" smtClean="0"/>
              <a:t> та </a:t>
            </a:r>
            <a:r>
              <a:rPr lang="ru-RU" sz="6000" dirty="0" err="1" smtClean="0"/>
              <a:t>проектів</a:t>
            </a:r>
            <a:r>
              <a:rPr lang="ru-RU" sz="6000" dirty="0" smtClean="0"/>
              <a:t> для «</a:t>
            </a:r>
            <a:r>
              <a:rPr lang="ru-RU" sz="6000" dirty="0" err="1" smtClean="0"/>
              <a:t>розумного</a:t>
            </a:r>
            <a:r>
              <a:rPr lang="ru-RU" sz="6000" dirty="0" smtClean="0"/>
              <a:t> </a:t>
            </a:r>
            <a:r>
              <a:rPr lang="ru-RU" sz="6000" dirty="0" err="1" smtClean="0"/>
              <a:t>міста</a:t>
            </a:r>
            <a:r>
              <a:rPr lang="ru-RU" sz="6000" dirty="0" smtClean="0"/>
              <a:t>» на баз</a:t>
            </a:r>
            <a:r>
              <a:rPr lang="uk-UA" sz="6000" dirty="0" smtClean="0"/>
              <a:t>і відкритих даних</a:t>
            </a:r>
            <a:endParaRPr lang="ru-RU" sz="6000" b="1" dirty="0"/>
          </a:p>
        </p:txBody>
      </p:sp>
      <p:sp>
        <p:nvSpPr>
          <p:cNvPr id="3" name="Subtitle 2"/>
          <p:cNvSpPr>
            <a:spLocks noGrp="1"/>
          </p:cNvSpPr>
          <p:nvPr>
            <p:ph type="subTitle" idx="1"/>
          </p:nvPr>
        </p:nvSpPr>
        <p:spPr>
          <a:xfrm>
            <a:off x="274640" y="5783263"/>
            <a:ext cx="8153397" cy="914400"/>
          </a:xfrm>
        </p:spPr>
        <p:txBody>
          <a:bodyPr/>
          <a:lstStyle/>
          <a:p>
            <a:r>
              <a:rPr lang="uk-UA" dirty="0" smtClean="0"/>
              <a:t>Олександр </a:t>
            </a:r>
            <a:r>
              <a:rPr lang="uk-UA" dirty="0" err="1" smtClean="0"/>
              <a:t>Краковецький</a:t>
            </a:r>
            <a:endParaRPr lang="en-US" dirty="0" smtClean="0"/>
          </a:p>
          <a:p>
            <a:r>
              <a:rPr lang="en-US" dirty="0" smtClean="0"/>
              <a:t>CEO, DevRain Solutions</a:t>
            </a:r>
          </a:p>
          <a:p>
            <a:r>
              <a:rPr lang="en-US" dirty="0" smtClean="0"/>
              <a:t>@</a:t>
            </a:r>
            <a:r>
              <a:rPr lang="en-US" dirty="0" err="1" smtClean="0"/>
              <a:t>msugvnua</a:t>
            </a:r>
            <a:endParaRPr lang="ru-RU" dirty="0"/>
          </a:p>
        </p:txBody>
      </p:sp>
    </p:spTree>
    <p:extLst>
      <p:ext uri="{BB962C8B-B14F-4D97-AF65-F5344CB8AC3E}">
        <p14:creationId xmlns:p14="http://schemas.microsoft.com/office/powerpoint/2010/main" val="3006463635"/>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dirty="0" smtClean="0"/>
              <a:t>Израиль</a:t>
            </a:r>
            <a:endParaRPr lang="en-US" dirty="0">
              <a:solidFill>
                <a:schemeClr val="bg1">
                  <a:lumMod val="50000"/>
                  <a:lumOff val="50000"/>
                </a:schemeClr>
              </a:solidFill>
            </a:endParaRPr>
          </a:p>
        </p:txBody>
      </p:sp>
      <p:sp>
        <p:nvSpPr>
          <p:cNvPr id="12" name="TextBox 11"/>
          <p:cNvSpPr txBox="1"/>
          <p:nvPr/>
        </p:nvSpPr>
        <p:spPr>
          <a:xfrm>
            <a:off x="350837" y="1439862"/>
            <a:ext cx="3733800" cy="2554545"/>
          </a:xfrm>
          <a:prstGeom prst="rect">
            <a:avLst/>
          </a:prstGeom>
          <a:noFill/>
        </p:spPr>
        <p:txBody>
          <a:bodyPr wrap="square" rtlCol="0">
            <a:spAutoFit/>
          </a:bodyPr>
          <a:lstStyle/>
          <a:p>
            <a:r>
              <a:rPr lang="ru-RU" sz="2000" dirty="0" smtClean="0"/>
              <a:t>Одна из самых высокотехнологических стран мира.</a:t>
            </a:r>
            <a:endParaRPr lang="ru-RU" sz="2000" dirty="0" smtClean="0">
              <a:latin typeface="+mj-lt"/>
            </a:endParaRPr>
          </a:p>
          <a:p>
            <a:endParaRPr lang="ru-RU" sz="2000" dirty="0">
              <a:latin typeface="+mj-lt"/>
            </a:endParaRPr>
          </a:p>
          <a:p>
            <a:r>
              <a:rPr lang="ru-RU" sz="2000" dirty="0" smtClean="0">
                <a:latin typeface="+mj-lt"/>
              </a:rPr>
              <a:t>300+ исследовательских центров.</a:t>
            </a:r>
          </a:p>
          <a:p>
            <a:endParaRPr lang="ru-RU" sz="2000" dirty="0">
              <a:latin typeface="+mj-lt"/>
            </a:endParaRPr>
          </a:p>
          <a:p>
            <a:r>
              <a:rPr lang="ru-RU" sz="2000" dirty="0" smtClean="0">
                <a:latin typeface="+mj-lt"/>
              </a:rPr>
              <a:t>Развитый банковский сектор.</a:t>
            </a:r>
          </a:p>
        </p:txBody>
      </p:sp>
      <p:pic>
        <p:nvPicPr>
          <p:cNvPr id="7170" name="Picture 2" descr="http://www.eltatravel.ru/images/travel/photos/main_UPLOADED_IMAGE_29thJul201020914.59.13.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80036" y="1192866"/>
            <a:ext cx="6526927" cy="48951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08954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7047" y="1328238"/>
            <a:ext cx="11479535" cy="2689582"/>
          </a:xfrm>
        </p:spPr>
        <p:txBody>
          <a:bodyPr/>
          <a:lstStyle/>
          <a:p>
            <a:r>
              <a:rPr lang="ru-RU" sz="3536" dirty="0" err="1"/>
              <a:t>Концепція</a:t>
            </a:r>
            <a:r>
              <a:rPr lang="ru-RU" sz="3536" dirty="0"/>
              <a:t>, за </a:t>
            </a:r>
            <a:r>
              <a:rPr lang="ru-RU" sz="3536" dirty="0" err="1"/>
              <a:t>якою</a:t>
            </a:r>
            <a:r>
              <a:rPr lang="ru-RU" sz="3536" dirty="0"/>
              <a:t> </a:t>
            </a:r>
            <a:r>
              <a:rPr lang="ru-RU" sz="3536" dirty="0" err="1"/>
              <a:t>певні</a:t>
            </a:r>
            <a:r>
              <a:rPr lang="ru-RU" sz="3536" dirty="0"/>
              <a:t> </a:t>
            </a:r>
            <a:r>
              <a:rPr lang="ru-RU" sz="3536" dirty="0" err="1"/>
              <a:t>дані</a:t>
            </a:r>
            <a:r>
              <a:rPr lang="ru-RU" sz="3536" dirty="0"/>
              <a:t> </a:t>
            </a:r>
            <a:r>
              <a:rPr lang="ru-RU" sz="3536" dirty="0" err="1"/>
              <a:t>мають</a:t>
            </a:r>
            <a:r>
              <a:rPr lang="ru-RU" sz="3536" dirty="0"/>
              <a:t> бути </a:t>
            </a:r>
            <a:r>
              <a:rPr lang="ru-RU" sz="3536" dirty="0" err="1"/>
              <a:t>вільними</a:t>
            </a:r>
            <a:r>
              <a:rPr lang="ru-RU" sz="3536" dirty="0"/>
              <a:t> для </a:t>
            </a:r>
            <a:r>
              <a:rPr lang="ru-RU" sz="3536" dirty="0" err="1"/>
              <a:t>використання</a:t>
            </a:r>
            <a:r>
              <a:rPr lang="ru-RU" sz="3536" dirty="0"/>
              <a:t> та </a:t>
            </a:r>
            <a:r>
              <a:rPr lang="ru-RU" sz="3536" dirty="0" err="1"/>
              <a:t>розповсюдження</a:t>
            </a:r>
            <a:r>
              <a:rPr lang="ru-RU" sz="3536" dirty="0"/>
              <a:t> будь-</a:t>
            </a:r>
            <a:r>
              <a:rPr lang="ru-RU" sz="3536" dirty="0" err="1"/>
              <a:t>якою</a:t>
            </a:r>
            <a:r>
              <a:rPr lang="ru-RU" sz="3536" dirty="0"/>
              <a:t> особою.</a:t>
            </a:r>
          </a:p>
          <a:p>
            <a:endParaRPr lang="ru-RU" sz="3536" dirty="0"/>
          </a:p>
          <a:p>
            <a:r>
              <a:rPr lang="en-US" sz="3536" dirty="0">
                <a:hlinkClick r:id="rId2"/>
              </a:rPr>
              <a:t>http://data.gov.ua/</a:t>
            </a:r>
            <a:r>
              <a:rPr lang="uk-UA" sz="3536" dirty="0"/>
              <a:t> </a:t>
            </a:r>
            <a:endParaRPr lang="ru-RU" sz="3536" dirty="0"/>
          </a:p>
        </p:txBody>
      </p:sp>
      <p:sp>
        <p:nvSpPr>
          <p:cNvPr id="3" name="Title 2"/>
          <p:cNvSpPr>
            <a:spLocks noGrp="1"/>
          </p:cNvSpPr>
          <p:nvPr>
            <p:ph type="title"/>
          </p:nvPr>
        </p:nvSpPr>
        <p:spPr/>
        <p:txBody>
          <a:bodyPr/>
          <a:lstStyle/>
          <a:p>
            <a:r>
              <a:rPr lang="uk-UA" dirty="0" smtClean="0"/>
              <a:t>Відкриті дані</a:t>
            </a:r>
            <a:endParaRPr lang="en-US" dirty="0"/>
          </a:p>
        </p:txBody>
      </p:sp>
    </p:spTree>
    <p:extLst>
      <p:ext uri="{BB962C8B-B14F-4D97-AF65-F5344CB8AC3E}">
        <p14:creationId xmlns:p14="http://schemas.microsoft.com/office/powerpoint/2010/main" val="2103047430"/>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7047" y="1328239"/>
            <a:ext cx="11479535" cy="839589"/>
          </a:xfrm>
        </p:spPr>
        <p:txBody>
          <a:bodyPr/>
          <a:lstStyle/>
          <a:p>
            <a:r>
              <a:rPr lang="en-US" sz="3536" dirty="0">
                <a:hlinkClick r:id="rId2"/>
              </a:rPr>
              <a:t>http://5stardata.info/</a:t>
            </a:r>
            <a:r>
              <a:rPr lang="en-US" sz="3536" dirty="0"/>
              <a:t> </a:t>
            </a:r>
            <a:endParaRPr lang="ru-RU" sz="3536" dirty="0"/>
          </a:p>
        </p:txBody>
      </p:sp>
      <p:sp>
        <p:nvSpPr>
          <p:cNvPr id="3" name="Title 2"/>
          <p:cNvSpPr>
            <a:spLocks noGrp="1"/>
          </p:cNvSpPr>
          <p:nvPr>
            <p:ph type="title"/>
          </p:nvPr>
        </p:nvSpPr>
        <p:spPr/>
        <p:txBody>
          <a:bodyPr/>
          <a:lstStyle/>
          <a:p>
            <a:r>
              <a:rPr lang="uk-UA" dirty="0" smtClean="0"/>
              <a:t>Відкриті дані</a:t>
            </a:r>
            <a:endParaRPr lang="en-US" dirty="0"/>
          </a:p>
        </p:txBody>
      </p:sp>
      <p:pic>
        <p:nvPicPr>
          <p:cNvPr id="1026" name="Picture 2" descr="5-star steps by examp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4675" y="910470"/>
            <a:ext cx="9066977" cy="56085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8323623"/>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7047" y="1328238"/>
            <a:ext cx="11479535" cy="4623573"/>
          </a:xfrm>
        </p:spPr>
        <p:txBody>
          <a:bodyPr/>
          <a:lstStyle/>
          <a:p>
            <a:pPr marL="621746" indent="-621746">
              <a:buFont typeface="+mj-lt"/>
              <a:buAutoNum type="arabicPeriod"/>
            </a:pPr>
            <a:r>
              <a:rPr lang="en-US" sz="2992" dirty="0"/>
              <a:t>JSON</a:t>
            </a:r>
          </a:p>
          <a:p>
            <a:pPr marL="621746" indent="-621746">
              <a:buFont typeface="+mj-lt"/>
              <a:buAutoNum type="arabicPeriod"/>
            </a:pPr>
            <a:r>
              <a:rPr lang="en-US" sz="2992" dirty="0">
                <a:solidFill>
                  <a:srgbClr val="505050"/>
                </a:solidFill>
              </a:rPr>
              <a:t>XML/RDF</a:t>
            </a:r>
          </a:p>
          <a:p>
            <a:pPr marL="621746" indent="-621746">
              <a:buFont typeface="+mj-lt"/>
              <a:buAutoNum type="arabicPeriod"/>
            </a:pPr>
            <a:r>
              <a:rPr lang="en-US" sz="2992" dirty="0" smtClean="0">
                <a:solidFill>
                  <a:srgbClr val="505050"/>
                </a:solidFill>
              </a:rPr>
              <a:t>TEXT/CSV</a:t>
            </a:r>
            <a:endParaRPr lang="uk-UA" sz="2992" dirty="0" smtClean="0">
              <a:solidFill>
                <a:srgbClr val="505050"/>
              </a:solidFill>
            </a:endParaRPr>
          </a:p>
          <a:p>
            <a:pPr marL="621746" indent="-621746">
              <a:buFont typeface="+mj-lt"/>
              <a:buAutoNum type="arabicPeriod"/>
            </a:pPr>
            <a:r>
              <a:rPr lang="en-US" sz="2992" dirty="0" smtClean="0">
                <a:solidFill>
                  <a:srgbClr val="505050"/>
                </a:solidFill>
              </a:rPr>
              <a:t>Markdown</a:t>
            </a:r>
            <a:endParaRPr lang="en-US" sz="2992" dirty="0">
              <a:solidFill>
                <a:srgbClr val="505050"/>
              </a:solidFill>
            </a:endParaRPr>
          </a:p>
          <a:p>
            <a:pPr marL="621746" indent="-621746">
              <a:buFont typeface="+mj-lt"/>
              <a:buAutoNum type="arabicPeriod"/>
            </a:pPr>
            <a:endParaRPr lang="en-US" sz="2992" dirty="0">
              <a:solidFill>
                <a:srgbClr val="505050"/>
              </a:solidFill>
            </a:endParaRPr>
          </a:p>
          <a:p>
            <a:pPr marL="621746" indent="-621746">
              <a:buFont typeface="+mj-lt"/>
              <a:buAutoNum type="arabicPeriod"/>
            </a:pPr>
            <a:r>
              <a:rPr lang="en-US" sz="2992" strike="sngStrike" dirty="0">
                <a:solidFill>
                  <a:srgbClr val="505050"/>
                </a:solidFill>
              </a:rPr>
              <a:t>HTML</a:t>
            </a:r>
          </a:p>
          <a:p>
            <a:pPr marL="621746" indent="-621746">
              <a:buFont typeface="+mj-lt"/>
              <a:buAutoNum type="arabicPeriod"/>
            </a:pPr>
            <a:r>
              <a:rPr lang="en-US" sz="2992" strike="sngStrike" dirty="0">
                <a:solidFill>
                  <a:srgbClr val="505050"/>
                </a:solidFill>
              </a:rPr>
              <a:t>PDF</a:t>
            </a:r>
          </a:p>
          <a:p>
            <a:pPr marL="621746" indent="-621746">
              <a:buFont typeface="+mj-lt"/>
              <a:buAutoNum type="arabicPeriod"/>
            </a:pPr>
            <a:r>
              <a:rPr lang="en-US" sz="2992" strike="sngStrike" dirty="0">
                <a:solidFill>
                  <a:srgbClr val="505050"/>
                </a:solidFill>
              </a:rPr>
              <a:t>Word</a:t>
            </a:r>
            <a:endParaRPr lang="ru-RU" sz="2992" strike="sngStrike" dirty="0">
              <a:solidFill>
                <a:srgbClr val="505050"/>
              </a:solidFill>
            </a:endParaRPr>
          </a:p>
        </p:txBody>
      </p:sp>
      <p:sp>
        <p:nvSpPr>
          <p:cNvPr id="3" name="Title 2"/>
          <p:cNvSpPr>
            <a:spLocks noGrp="1"/>
          </p:cNvSpPr>
          <p:nvPr>
            <p:ph type="title"/>
          </p:nvPr>
        </p:nvSpPr>
        <p:spPr/>
        <p:txBody>
          <a:bodyPr/>
          <a:lstStyle/>
          <a:p>
            <a:r>
              <a:rPr lang="ru-RU" dirty="0" err="1" smtClean="0"/>
              <a:t>Формати</a:t>
            </a:r>
            <a:endParaRPr lang="en-US" dirty="0"/>
          </a:p>
        </p:txBody>
      </p:sp>
    </p:spTree>
    <p:extLst>
      <p:ext uri="{BB962C8B-B14F-4D97-AF65-F5344CB8AC3E}">
        <p14:creationId xmlns:p14="http://schemas.microsoft.com/office/powerpoint/2010/main" val="2535907413"/>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7047" y="1328238"/>
            <a:ext cx="11479535" cy="5218223"/>
          </a:xfrm>
        </p:spPr>
        <p:txBody>
          <a:bodyPr numCol="1"/>
          <a:lstStyle/>
          <a:p>
            <a:r>
              <a:rPr lang="en-US" sz="3264" dirty="0">
                <a:solidFill>
                  <a:srgbClr val="505050"/>
                </a:solidFill>
              </a:rPr>
              <a:t>Open Data Protocol (OData) - </a:t>
            </a:r>
            <a:r>
              <a:rPr lang="ru-RU" sz="3264" dirty="0" err="1">
                <a:solidFill>
                  <a:srgbClr val="505050"/>
                </a:solidFill>
              </a:rPr>
              <a:t>це</a:t>
            </a:r>
            <a:r>
              <a:rPr lang="ru-RU" sz="3264" dirty="0">
                <a:solidFill>
                  <a:srgbClr val="505050"/>
                </a:solidFill>
              </a:rPr>
              <a:t> </a:t>
            </a:r>
            <a:r>
              <a:rPr lang="ru-RU" sz="3264" dirty="0" err="1">
                <a:solidFill>
                  <a:srgbClr val="505050"/>
                </a:solidFill>
              </a:rPr>
              <a:t>відкритий</a:t>
            </a:r>
            <a:r>
              <a:rPr lang="ru-RU" sz="3264" dirty="0">
                <a:solidFill>
                  <a:srgbClr val="505050"/>
                </a:solidFill>
              </a:rPr>
              <a:t> веб-протокол для </a:t>
            </a:r>
            <a:r>
              <a:rPr lang="ru-RU" sz="3264" dirty="0" err="1">
                <a:solidFill>
                  <a:srgbClr val="505050"/>
                </a:solidFill>
              </a:rPr>
              <a:t>запиту</a:t>
            </a:r>
            <a:r>
              <a:rPr lang="ru-RU" sz="3264" dirty="0">
                <a:solidFill>
                  <a:srgbClr val="505050"/>
                </a:solidFill>
              </a:rPr>
              <a:t> і </a:t>
            </a:r>
            <a:r>
              <a:rPr lang="ru-RU" sz="3264" dirty="0" err="1">
                <a:solidFill>
                  <a:srgbClr val="505050"/>
                </a:solidFill>
              </a:rPr>
              <a:t>оновлення</a:t>
            </a:r>
            <a:r>
              <a:rPr lang="ru-RU" sz="3264" dirty="0">
                <a:solidFill>
                  <a:srgbClr val="505050"/>
                </a:solidFill>
              </a:rPr>
              <a:t> </a:t>
            </a:r>
            <a:r>
              <a:rPr lang="ru-RU" sz="3264" dirty="0" err="1">
                <a:solidFill>
                  <a:srgbClr val="505050"/>
                </a:solidFill>
              </a:rPr>
              <a:t>даних</a:t>
            </a:r>
            <a:r>
              <a:rPr lang="ru-RU" sz="3264" dirty="0">
                <a:solidFill>
                  <a:srgbClr val="505050"/>
                </a:solidFill>
              </a:rPr>
              <a:t>. Протокол </a:t>
            </a:r>
            <a:r>
              <a:rPr lang="ru-RU" sz="3264" dirty="0" err="1">
                <a:solidFill>
                  <a:srgbClr val="505050"/>
                </a:solidFill>
              </a:rPr>
              <a:t>дозволяє</a:t>
            </a:r>
            <a:r>
              <a:rPr lang="ru-RU" sz="3264" dirty="0">
                <a:solidFill>
                  <a:srgbClr val="505050"/>
                </a:solidFill>
              </a:rPr>
              <a:t> </a:t>
            </a:r>
            <a:r>
              <a:rPr lang="ru-RU" sz="3264" dirty="0" err="1">
                <a:solidFill>
                  <a:srgbClr val="505050"/>
                </a:solidFill>
              </a:rPr>
              <a:t>виконувати</a:t>
            </a:r>
            <a:r>
              <a:rPr lang="ru-RU" sz="3264" dirty="0">
                <a:solidFill>
                  <a:srgbClr val="505050"/>
                </a:solidFill>
              </a:rPr>
              <a:t> </a:t>
            </a:r>
            <a:r>
              <a:rPr lang="ru-RU" sz="3264" dirty="0" err="1">
                <a:solidFill>
                  <a:srgbClr val="505050"/>
                </a:solidFill>
              </a:rPr>
              <a:t>операції</a:t>
            </a:r>
            <a:r>
              <a:rPr lang="ru-RU" sz="3264" dirty="0">
                <a:solidFill>
                  <a:srgbClr val="505050"/>
                </a:solidFill>
              </a:rPr>
              <a:t> з ресурсами, </a:t>
            </a:r>
            <a:r>
              <a:rPr lang="ru-RU" sz="3264" dirty="0" err="1">
                <a:solidFill>
                  <a:srgbClr val="505050"/>
                </a:solidFill>
              </a:rPr>
              <a:t>використовуючи</a:t>
            </a:r>
            <a:r>
              <a:rPr lang="ru-RU" sz="3264" dirty="0">
                <a:solidFill>
                  <a:srgbClr val="505050"/>
                </a:solidFill>
              </a:rPr>
              <a:t> в </a:t>
            </a:r>
            <a:r>
              <a:rPr lang="uk-UA" sz="3264" dirty="0">
                <a:solidFill>
                  <a:srgbClr val="505050"/>
                </a:solidFill>
              </a:rPr>
              <a:t>якості </a:t>
            </a:r>
            <a:r>
              <a:rPr lang="ru-RU" sz="3264" dirty="0" err="1">
                <a:solidFill>
                  <a:srgbClr val="505050"/>
                </a:solidFill>
              </a:rPr>
              <a:t>запитів</a:t>
            </a:r>
            <a:r>
              <a:rPr lang="ru-RU" sz="3264" dirty="0">
                <a:solidFill>
                  <a:srgbClr val="505050"/>
                </a:solidFill>
              </a:rPr>
              <a:t> </a:t>
            </a:r>
            <a:r>
              <a:rPr lang="en-US" sz="3264" dirty="0">
                <a:solidFill>
                  <a:srgbClr val="505050"/>
                </a:solidFill>
              </a:rPr>
              <a:t>HTTP-</a:t>
            </a:r>
            <a:r>
              <a:rPr lang="ru-RU" sz="3264" dirty="0" err="1">
                <a:solidFill>
                  <a:srgbClr val="505050"/>
                </a:solidFill>
              </a:rPr>
              <a:t>команди</a:t>
            </a:r>
            <a:r>
              <a:rPr lang="ru-RU" sz="3264" dirty="0">
                <a:solidFill>
                  <a:srgbClr val="505050"/>
                </a:solidFill>
              </a:rPr>
              <a:t>, і </a:t>
            </a:r>
            <a:r>
              <a:rPr lang="ru-RU" sz="3264" dirty="0" err="1">
                <a:solidFill>
                  <a:srgbClr val="505050"/>
                </a:solidFill>
              </a:rPr>
              <a:t>отримувати</a:t>
            </a:r>
            <a:r>
              <a:rPr lang="ru-RU" sz="3264" dirty="0">
                <a:solidFill>
                  <a:srgbClr val="505050"/>
                </a:solidFill>
              </a:rPr>
              <a:t> </a:t>
            </a:r>
            <a:r>
              <a:rPr lang="ru-RU" sz="3264" dirty="0" err="1">
                <a:solidFill>
                  <a:srgbClr val="505050"/>
                </a:solidFill>
              </a:rPr>
              <a:t>відповіді</a:t>
            </a:r>
            <a:r>
              <a:rPr lang="ru-RU" sz="3264" dirty="0">
                <a:solidFill>
                  <a:srgbClr val="505050"/>
                </a:solidFill>
              </a:rPr>
              <a:t> в форматах </a:t>
            </a:r>
            <a:r>
              <a:rPr lang="en-US" sz="3264" dirty="0">
                <a:solidFill>
                  <a:srgbClr val="505050"/>
                </a:solidFill>
              </a:rPr>
              <a:t>XML </a:t>
            </a:r>
            <a:r>
              <a:rPr lang="ru-RU" sz="3264" dirty="0" err="1">
                <a:solidFill>
                  <a:srgbClr val="505050"/>
                </a:solidFill>
              </a:rPr>
              <a:t>або</a:t>
            </a:r>
            <a:r>
              <a:rPr lang="ru-RU" sz="3264" dirty="0">
                <a:solidFill>
                  <a:srgbClr val="505050"/>
                </a:solidFill>
              </a:rPr>
              <a:t> </a:t>
            </a:r>
            <a:r>
              <a:rPr lang="en-US" sz="3264" dirty="0">
                <a:solidFill>
                  <a:srgbClr val="505050"/>
                </a:solidFill>
              </a:rPr>
              <a:t>JSON</a:t>
            </a:r>
            <a:r>
              <a:rPr lang="en-US" sz="3264" dirty="0" smtClean="0">
                <a:solidFill>
                  <a:srgbClr val="505050"/>
                </a:solidFill>
              </a:rPr>
              <a:t>.</a:t>
            </a:r>
            <a:endParaRPr lang="uk-UA" sz="3264" dirty="0">
              <a:solidFill>
                <a:srgbClr val="505050"/>
              </a:solidFill>
            </a:endParaRPr>
          </a:p>
          <a:p>
            <a:r>
              <a:rPr lang="en-US" sz="3264" dirty="0">
                <a:solidFill>
                  <a:srgbClr val="505050"/>
                </a:solidFill>
                <a:hlinkClick r:id="rId2"/>
              </a:rPr>
              <a:t>http://www.odata.org/</a:t>
            </a:r>
            <a:r>
              <a:rPr lang="uk-UA" sz="3264" dirty="0">
                <a:solidFill>
                  <a:srgbClr val="505050"/>
                </a:solidFill>
              </a:rPr>
              <a:t> </a:t>
            </a:r>
          </a:p>
          <a:p>
            <a:endParaRPr lang="uk-UA" sz="3264" dirty="0">
              <a:solidFill>
                <a:srgbClr val="505050"/>
              </a:solidFill>
            </a:endParaRPr>
          </a:p>
          <a:p>
            <a:r>
              <a:rPr lang="uk-UA" sz="3264" dirty="0">
                <a:solidFill>
                  <a:srgbClr val="505050"/>
                </a:solidFill>
              </a:rPr>
              <a:t>Приклад:</a:t>
            </a:r>
          </a:p>
          <a:p>
            <a:r>
              <a:rPr lang="en-US" sz="3264" dirty="0">
                <a:solidFill>
                  <a:srgbClr val="505050"/>
                </a:solidFill>
                <a:hlinkClick r:id="rId3"/>
              </a:rPr>
              <a:t>http://api.data.mos.ru/Docs</a:t>
            </a:r>
            <a:r>
              <a:rPr lang="uk-UA" sz="3264" dirty="0">
                <a:solidFill>
                  <a:srgbClr val="505050"/>
                </a:solidFill>
              </a:rPr>
              <a:t> </a:t>
            </a:r>
            <a:endParaRPr lang="ru-RU" sz="3264" dirty="0">
              <a:solidFill>
                <a:srgbClr val="505050"/>
              </a:solidFill>
            </a:endParaRPr>
          </a:p>
        </p:txBody>
      </p:sp>
      <p:sp>
        <p:nvSpPr>
          <p:cNvPr id="3" name="Title 2"/>
          <p:cNvSpPr>
            <a:spLocks noGrp="1"/>
          </p:cNvSpPr>
          <p:nvPr>
            <p:ph type="title"/>
          </p:nvPr>
        </p:nvSpPr>
        <p:spPr/>
        <p:txBody>
          <a:bodyPr/>
          <a:lstStyle/>
          <a:p>
            <a:r>
              <a:rPr lang="en-US" dirty="0" smtClean="0"/>
              <a:t>OData</a:t>
            </a:r>
            <a:endParaRPr lang="en-US" dirty="0"/>
          </a:p>
        </p:txBody>
      </p:sp>
    </p:spTree>
    <p:extLst>
      <p:ext uri="{BB962C8B-B14F-4D97-AF65-F5344CB8AC3E}">
        <p14:creationId xmlns:p14="http://schemas.microsoft.com/office/powerpoint/2010/main" val="2624995476"/>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7047" y="1328238"/>
            <a:ext cx="11479535" cy="4395049"/>
          </a:xfrm>
        </p:spPr>
        <p:txBody>
          <a:bodyPr/>
          <a:lstStyle/>
          <a:p>
            <a:pPr marL="699465" indent="-699465">
              <a:buFont typeface="+mj-lt"/>
              <a:buAutoNum type="arabicPeriod"/>
            </a:pPr>
            <a:r>
              <a:rPr lang="ru-RU" dirty="0" err="1" smtClean="0"/>
              <a:t>Переможець</a:t>
            </a:r>
            <a:r>
              <a:rPr lang="ru-RU" dirty="0" smtClean="0"/>
              <a:t> </a:t>
            </a:r>
            <a:r>
              <a:rPr lang="uk-UA" dirty="0" smtClean="0"/>
              <a:t>соціального </a:t>
            </a:r>
            <a:r>
              <a:rPr lang="uk-UA" dirty="0" err="1" smtClean="0"/>
              <a:t>хакатону</a:t>
            </a:r>
            <a:r>
              <a:rPr lang="uk-UA" dirty="0" smtClean="0"/>
              <a:t> </a:t>
            </a:r>
            <a:r>
              <a:rPr lang="en-US" dirty="0" err="1" smtClean="0"/>
              <a:t>SocialBoost</a:t>
            </a:r>
            <a:r>
              <a:rPr lang="en-US" dirty="0" smtClean="0"/>
              <a:t> </a:t>
            </a:r>
            <a:r>
              <a:rPr lang="ru-RU" dirty="0" smtClean="0"/>
              <a:t>на </a:t>
            </a:r>
            <a:r>
              <a:rPr lang="ru-RU" dirty="0" err="1" smtClean="0"/>
              <a:t>конференції</a:t>
            </a:r>
            <a:r>
              <a:rPr lang="ru-RU" dirty="0" smtClean="0"/>
              <a:t> </a:t>
            </a:r>
            <a:r>
              <a:rPr lang="en-US" dirty="0" smtClean="0"/>
              <a:t>IDCEE 2015</a:t>
            </a:r>
            <a:r>
              <a:rPr lang="uk-UA" dirty="0"/>
              <a:t>.</a:t>
            </a:r>
            <a:endParaRPr lang="uk-UA" dirty="0" smtClean="0"/>
          </a:p>
          <a:p>
            <a:pPr marL="699465" indent="-699465">
              <a:buFont typeface="+mj-lt"/>
              <a:buAutoNum type="arabicPeriod"/>
            </a:pPr>
            <a:r>
              <a:rPr lang="uk-UA" dirty="0" smtClean="0"/>
              <a:t>Учасник програми </a:t>
            </a:r>
            <a:r>
              <a:rPr lang="en-US" dirty="0" smtClean="0"/>
              <a:t>Microsoft </a:t>
            </a:r>
            <a:r>
              <a:rPr lang="en-US" dirty="0" err="1" smtClean="0"/>
              <a:t>BizSpark</a:t>
            </a:r>
            <a:r>
              <a:rPr lang="en-US" dirty="0" smtClean="0"/>
              <a:t> </a:t>
            </a:r>
            <a:r>
              <a:rPr lang="uk-UA" dirty="0" smtClean="0"/>
              <a:t>для </a:t>
            </a:r>
            <a:r>
              <a:rPr lang="uk-UA" dirty="0" err="1" smtClean="0"/>
              <a:t>стартапів</a:t>
            </a:r>
            <a:r>
              <a:rPr lang="uk-UA" dirty="0" smtClean="0"/>
              <a:t>.</a:t>
            </a:r>
            <a:endParaRPr lang="en-US" dirty="0" smtClean="0"/>
          </a:p>
          <a:p>
            <a:pPr marL="699465" indent="-699465">
              <a:buFont typeface="+mj-lt"/>
              <a:buAutoNum type="arabicPeriod"/>
            </a:pPr>
            <a:r>
              <a:rPr lang="uk-UA" dirty="0" smtClean="0"/>
              <a:t>Переможець конкурсу ГУ</a:t>
            </a:r>
            <a:r>
              <a:rPr lang="ru-RU" dirty="0" smtClean="0"/>
              <a:t>РТ </a:t>
            </a:r>
            <a:r>
              <a:rPr lang="uk-UA" dirty="0" smtClean="0"/>
              <a:t>і </a:t>
            </a:r>
            <a:r>
              <a:rPr lang="en-US" dirty="0" smtClean="0"/>
              <a:t>Microsoft </a:t>
            </a:r>
            <a:r>
              <a:rPr lang="uk-UA" dirty="0" smtClean="0"/>
              <a:t>«</a:t>
            </a:r>
            <a:r>
              <a:rPr lang="ru-RU" dirty="0" err="1" smtClean="0"/>
              <a:t>Використання</a:t>
            </a:r>
            <a:r>
              <a:rPr lang="ru-RU" dirty="0" smtClean="0"/>
              <a:t> </a:t>
            </a:r>
            <a:r>
              <a:rPr lang="ru-RU" dirty="0"/>
              <a:t>ІТ-</a:t>
            </a:r>
            <a:r>
              <a:rPr lang="ru-RU" dirty="0" err="1"/>
              <a:t>інструментів</a:t>
            </a:r>
            <a:r>
              <a:rPr lang="ru-RU" dirty="0"/>
              <a:t> у </a:t>
            </a:r>
            <a:r>
              <a:rPr lang="ru-RU" dirty="0" err="1"/>
              <a:t>діяльності</a:t>
            </a:r>
            <a:r>
              <a:rPr lang="ru-RU" dirty="0"/>
              <a:t> ГО: </a:t>
            </a:r>
            <a:r>
              <a:rPr lang="ru-RU" dirty="0" err="1"/>
              <a:t>рецепти</a:t>
            </a:r>
            <a:r>
              <a:rPr lang="ru-RU" dirty="0"/>
              <a:t> </a:t>
            </a:r>
            <a:r>
              <a:rPr lang="ru-RU" dirty="0" err="1"/>
              <a:t>успіху</a:t>
            </a:r>
            <a:r>
              <a:rPr lang="ru-RU" dirty="0"/>
              <a:t>» для </a:t>
            </a:r>
            <a:r>
              <a:rPr lang="ru-RU" dirty="0" err="1"/>
              <a:t>представників</a:t>
            </a:r>
            <a:r>
              <a:rPr lang="ru-RU" dirty="0"/>
              <a:t> </a:t>
            </a:r>
            <a:r>
              <a:rPr lang="ru-RU" dirty="0" err="1"/>
              <a:t>громадських</a:t>
            </a:r>
            <a:r>
              <a:rPr lang="ru-RU" dirty="0"/>
              <a:t> </a:t>
            </a:r>
            <a:r>
              <a:rPr lang="ru-RU" dirty="0" err="1"/>
              <a:t>організацій</a:t>
            </a:r>
            <a:r>
              <a:rPr lang="ru-RU" dirty="0"/>
              <a:t>, </a:t>
            </a:r>
            <a:r>
              <a:rPr lang="ru-RU" dirty="0" err="1"/>
              <a:t>які</a:t>
            </a:r>
            <a:r>
              <a:rPr lang="ru-RU" dirty="0"/>
              <a:t> </a:t>
            </a:r>
            <a:r>
              <a:rPr lang="ru-RU" dirty="0" err="1"/>
              <a:t>працюють</a:t>
            </a:r>
            <a:r>
              <a:rPr lang="ru-RU" dirty="0"/>
              <a:t> </a:t>
            </a:r>
            <a:r>
              <a:rPr lang="ru-RU" dirty="0" err="1"/>
              <a:t>із</a:t>
            </a:r>
            <a:r>
              <a:rPr lang="ru-RU" dirty="0"/>
              <a:t> </a:t>
            </a:r>
            <a:r>
              <a:rPr lang="ru-RU" dirty="0" err="1"/>
              <a:t>молоддю</a:t>
            </a:r>
            <a:r>
              <a:rPr lang="ru-RU" dirty="0"/>
              <a:t> в </a:t>
            </a:r>
            <a:r>
              <a:rPr lang="ru-RU" dirty="0" err="1"/>
              <a:t>Україні</a:t>
            </a:r>
            <a:r>
              <a:rPr lang="ru-RU" dirty="0"/>
              <a:t>.</a:t>
            </a:r>
            <a:endParaRPr lang="en-US" dirty="0"/>
          </a:p>
        </p:txBody>
      </p:sp>
      <p:sp>
        <p:nvSpPr>
          <p:cNvPr id="3" name="Title 2"/>
          <p:cNvSpPr>
            <a:spLocks noGrp="1"/>
          </p:cNvSpPr>
          <p:nvPr>
            <p:ph type="title"/>
          </p:nvPr>
        </p:nvSpPr>
        <p:spPr/>
        <p:txBody>
          <a:bodyPr/>
          <a:lstStyle/>
          <a:p>
            <a:r>
              <a:rPr lang="uk-UA" dirty="0" smtClean="0"/>
              <a:t>Донор</a:t>
            </a:r>
            <a:r>
              <a:rPr lang="en-US" dirty="0" smtClean="0"/>
              <a:t>UA</a:t>
            </a:r>
            <a:endParaRPr lang="en-US" dirty="0"/>
          </a:p>
        </p:txBody>
      </p:sp>
    </p:spTree>
    <p:extLst>
      <p:ext uri="{BB962C8B-B14F-4D97-AF65-F5344CB8AC3E}">
        <p14:creationId xmlns:p14="http://schemas.microsoft.com/office/powerpoint/2010/main" val="23393500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882" y="0"/>
            <a:ext cx="12434711" cy="7485114"/>
          </a:xfrm>
          <a:prstGeom prst="rect">
            <a:avLst/>
          </a:prstGeom>
        </p:spPr>
      </p:pic>
      <p:pic>
        <p:nvPicPr>
          <p:cNvPr id="7" name="Picture 6"/>
          <p:cNvPicPr>
            <a:picLocks noChangeAspect="1"/>
          </p:cNvPicPr>
          <p:nvPr/>
        </p:nvPicPr>
        <p:blipFill>
          <a:blip r:embed="rId3"/>
          <a:stretch>
            <a:fillRect/>
          </a:stretch>
        </p:blipFill>
        <p:spPr>
          <a:xfrm>
            <a:off x="882" y="270967"/>
            <a:ext cx="12435679" cy="7485696"/>
          </a:xfrm>
          <a:prstGeom prst="rect">
            <a:avLst/>
          </a:prstGeom>
        </p:spPr>
      </p:pic>
      <p:pic>
        <p:nvPicPr>
          <p:cNvPr id="9" name="Picture 8"/>
          <p:cNvPicPr>
            <a:picLocks noChangeAspect="1"/>
          </p:cNvPicPr>
          <p:nvPr/>
        </p:nvPicPr>
        <p:blipFill>
          <a:blip r:embed="rId4"/>
          <a:stretch>
            <a:fillRect/>
          </a:stretch>
        </p:blipFill>
        <p:spPr>
          <a:xfrm>
            <a:off x="882" y="541935"/>
            <a:ext cx="12435679" cy="7485696"/>
          </a:xfrm>
          <a:prstGeom prst="rect">
            <a:avLst/>
          </a:prstGeom>
        </p:spPr>
      </p:pic>
      <p:pic>
        <p:nvPicPr>
          <p:cNvPr id="10" name="Picture 9"/>
          <p:cNvPicPr>
            <a:picLocks noChangeAspect="1"/>
          </p:cNvPicPr>
          <p:nvPr/>
        </p:nvPicPr>
        <p:blipFill>
          <a:blip r:embed="rId5"/>
          <a:stretch>
            <a:fillRect/>
          </a:stretch>
        </p:blipFill>
        <p:spPr>
          <a:xfrm>
            <a:off x="882" y="812902"/>
            <a:ext cx="12435679" cy="7485696"/>
          </a:xfrm>
          <a:prstGeom prst="rect">
            <a:avLst/>
          </a:prstGeom>
        </p:spPr>
      </p:pic>
    </p:spTree>
    <p:extLst>
      <p:ext uri="{BB962C8B-B14F-4D97-AF65-F5344CB8AC3E}">
        <p14:creationId xmlns:p14="http://schemas.microsoft.com/office/powerpoint/2010/main" val="8269906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1000"/>
                                        <p:tgtEl>
                                          <p:spTgt spid="10"/>
                                        </p:tgtEl>
                                      </p:cBhvr>
                                    </p:animEffect>
                                    <p:anim calcmode="lin" valueType="num">
                                      <p:cBhvr>
                                        <p:cTn id="22" dur="1000" fill="hold"/>
                                        <p:tgtEl>
                                          <p:spTgt spid="10"/>
                                        </p:tgtEl>
                                        <p:attrNameLst>
                                          <p:attrName>ppt_x</p:attrName>
                                        </p:attrNameLst>
                                      </p:cBhvr>
                                      <p:tavLst>
                                        <p:tav tm="0">
                                          <p:val>
                                            <p:strVal val="#ppt_x"/>
                                          </p:val>
                                        </p:tav>
                                        <p:tav tm="100000">
                                          <p:val>
                                            <p:strVal val="#ppt_x"/>
                                          </p:val>
                                        </p:tav>
                                      </p:tavLst>
                                    </p:anim>
                                    <p:anim calcmode="lin" valueType="num">
                                      <p:cBhvr>
                                        <p:cTn id="23"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7046" y="1328238"/>
            <a:ext cx="11555369" cy="5590185"/>
          </a:xfrm>
        </p:spPr>
        <p:txBody>
          <a:bodyPr/>
          <a:lstStyle/>
          <a:p>
            <a:pPr marL="699465" indent="-699465">
              <a:buFont typeface="+mj-lt"/>
              <a:buAutoNum type="arabicPeriod"/>
            </a:pPr>
            <a:r>
              <a:rPr lang="uk-UA" sz="3128" dirty="0"/>
              <a:t>Тісний зв’язок з </a:t>
            </a:r>
            <a:r>
              <a:rPr lang="uk-UA" sz="3128" dirty="0" err="1"/>
              <a:t>офлайном</a:t>
            </a:r>
            <a:r>
              <a:rPr lang="uk-UA" sz="3128" dirty="0"/>
              <a:t>.</a:t>
            </a:r>
          </a:p>
          <a:p>
            <a:pPr marL="699465" indent="-699465">
              <a:buFont typeface="+mj-lt"/>
              <a:buAutoNum type="arabicPeriod"/>
            </a:pPr>
            <a:r>
              <a:rPr lang="uk-UA" sz="3128" dirty="0"/>
              <a:t>Соціальний проект не можливий без спілкування з органами влади і знання предметної області.</a:t>
            </a:r>
          </a:p>
          <a:p>
            <a:pPr marL="699465" indent="-699465">
              <a:buFont typeface="+mj-lt"/>
              <a:buAutoNum type="arabicPeriod"/>
            </a:pPr>
            <a:r>
              <a:rPr lang="uk-UA" sz="3128" dirty="0"/>
              <a:t>Екосистема соціальних проектів та рівень взаємодії з урядовими організаціями знаходиться на початковому рівні, тому не сподівайтесь на стрімкий старт.</a:t>
            </a:r>
          </a:p>
          <a:p>
            <a:pPr marL="699465" indent="-699465">
              <a:buFont typeface="+mj-lt"/>
              <a:buAutoNum type="arabicPeriod"/>
            </a:pPr>
            <a:r>
              <a:rPr lang="uk-UA" sz="3128" dirty="0"/>
              <a:t>Соціальний проект </a:t>
            </a:r>
            <a:r>
              <a:rPr lang="ru-RU" sz="3128" dirty="0" err="1"/>
              <a:t>важко</a:t>
            </a:r>
            <a:r>
              <a:rPr lang="ru-RU" sz="3128" dirty="0"/>
              <a:t> </a:t>
            </a:r>
            <a:r>
              <a:rPr lang="uk-UA" sz="3128" dirty="0" err="1"/>
              <a:t>монетизувати</a:t>
            </a:r>
            <a:r>
              <a:rPr lang="uk-UA" sz="3128" dirty="0"/>
              <a:t>.</a:t>
            </a:r>
          </a:p>
          <a:p>
            <a:pPr marL="699465" indent="-699465">
              <a:buFont typeface="+mj-lt"/>
              <a:buAutoNum type="arabicPeriod"/>
            </a:pPr>
            <a:r>
              <a:rPr lang="uk-UA" sz="3128" dirty="0"/>
              <a:t>Волонтери – важлива складова соціальних проектів, проте основна команда повинен складатись з професіоналів.</a:t>
            </a:r>
          </a:p>
          <a:p>
            <a:pPr marL="699465" indent="-699465">
              <a:buFont typeface="+mj-lt"/>
              <a:buAutoNum type="arabicPeriod"/>
            </a:pPr>
            <a:r>
              <a:rPr lang="uk-UA" sz="3128" dirty="0"/>
              <a:t>Основа соціального проекту – дані. </a:t>
            </a:r>
          </a:p>
        </p:txBody>
      </p:sp>
      <p:sp>
        <p:nvSpPr>
          <p:cNvPr id="3" name="Title 2"/>
          <p:cNvSpPr>
            <a:spLocks noGrp="1"/>
          </p:cNvSpPr>
          <p:nvPr>
            <p:ph type="title"/>
          </p:nvPr>
        </p:nvSpPr>
        <p:spPr/>
        <p:txBody>
          <a:bodyPr/>
          <a:lstStyle/>
          <a:p>
            <a:r>
              <a:rPr lang="uk-UA" dirty="0" smtClean="0"/>
              <a:t>Донор</a:t>
            </a:r>
            <a:r>
              <a:rPr lang="en-US" dirty="0" smtClean="0"/>
              <a:t>UA</a:t>
            </a:r>
            <a:endParaRPr lang="en-US" dirty="0"/>
          </a:p>
        </p:txBody>
      </p:sp>
    </p:spTree>
    <p:extLst>
      <p:ext uri="{BB962C8B-B14F-4D97-AF65-F5344CB8AC3E}">
        <p14:creationId xmlns:p14="http://schemas.microsoft.com/office/powerpoint/2010/main" val="38053107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fade">
                                      <p:cBhvr>
                                        <p:cTn id="32"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dirty="0" err="1" smtClean="0"/>
              <a:t>Укра</a:t>
            </a:r>
            <a:r>
              <a:rPr lang="uk-UA" dirty="0" smtClean="0"/>
              <a:t>ї</a:t>
            </a:r>
            <a:r>
              <a:rPr lang="ru-RU" dirty="0" err="1" smtClean="0"/>
              <a:t>нський</a:t>
            </a:r>
            <a:r>
              <a:rPr lang="ru-RU" dirty="0" smtClean="0"/>
              <a:t> </a:t>
            </a:r>
            <a:r>
              <a:rPr lang="ru-RU" dirty="0" err="1" smtClean="0"/>
              <a:t>досвід</a:t>
            </a:r>
            <a:endParaRPr lang="en-US" dirty="0"/>
          </a:p>
        </p:txBody>
      </p:sp>
      <p:sp>
        <p:nvSpPr>
          <p:cNvPr id="2" name="Text Placeholder 1"/>
          <p:cNvSpPr>
            <a:spLocks noGrp="1"/>
          </p:cNvSpPr>
          <p:nvPr>
            <p:ph type="body" sz="quarter" idx="10"/>
          </p:nvPr>
        </p:nvSpPr>
        <p:spPr>
          <a:xfrm>
            <a:off x="366215" y="2133223"/>
            <a:ext cx="7783215" cy="4653582"/>
          </a:xfrm>
        </p:spPr>
        <p:txBody>
          <a:bodyPr/>
          <a:lstStyle/>
          <a:p>
            <a:endParaRPr lang="uk-UA" sz="2400" dirty="0" smtClean="0"/>
          </a:p>
          <a:p>
            <a:endParaRPr lang="uk-UA" sz="2400" dirty="0"/>
          </a:p>
          <a:p>
            <a:endParaRPr lang="uk-UA" sz="2400" dirty="0" smtClean="0"/>
          </a:p>
          <a:p>
            <a:endParaRPr lang="uk-UA" sz="2400" dirty="0"/>
          </a:p>
          <a:p>
            <a:endParaRPr lang="uk-UA" sz="2400" dirty="0" smtClean="0"/>
          </a:p>
          <a:p>
            <a:endParaRPr lang="uk-UA" sz="2400" dirty="0"/>
          </a:p>
          <a:p>
            <a:endParaRPr lang="uk-UA" sz="2400" dirty="0" smtClean="0"/>
          </a:p>
          <a:p>
            <a:endParaRPr lang="uk-UA" sz="2400" dirty="0"/>
          </a:p>
          <a:p>
            <a:endParaRPr lang="uk-UA" sz="2400" dirty="0" smtClean="0"/>
          </a:p>
          <a:p>
            <a:r>
              <a:rPr lang="en-US" sz="2400" dirty="0" smtClean="0">
                <a:hlinkClick r:id="rId2"/>
              </a:rPr>
              <a:t>http</a:t>
            </a:r>
            <a:r>
              <a:rPr lang="en-US" sz="2400" dirty="0">
                <a:hlinkClick r:id="rId2"/>
              </a:rPr>
              <a:t>://inspired.com.ua/news/best-ukrainian-cities-2015</a:t>
            </a:r>
            <a:r>
              <a:rPr lang="en-US" sz="2400" dirty="0" smtClean="0">
                <a:hlinkClick r:id="rId2"/>
              </a:rPr>
              <a:t>/</a:t>
            </a:r>
            <a:r>
              <a:rPr lang="uk-UA" sz="2400" dirty="0" smtClean="0"/>
              <a:t> </a:t>
            </a:r>
            <a:endParaRPr lang="en-US" sz="2400" dirty="0"/>
          </a:p>
        </p:txBody>
      </p:sp>
      <p:pic>
        <p:nvPicPr>
          <p:cNvPr id="2050" name="Picture 2" descr="cities-2015-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237" y="1363662"/>
            <a:ext cx="6096000" cy="406717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ee207f1cc0d63920f4c59973f96fbca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28037" y="13833"/>
            <a:ext cx="3510071" cy="69488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7395567"/>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7046" y="1328238"/>
            <a:ext cx="11555369" cy="5590185"/>
          </a:xfrm>
        </p:spPr>
        <p:txBody>
          <a:bodyPr/>
          <a:lstStyle/>
          <a:p>
            <a:pPr marL="699465" indent="-699465">
              <a:buFont typeface="+mj-lt"/>
              <a:buAutoNum type="arabicPeriod"/>
            </a:pPr>
            <a:r>
              <a:rPr lang="uk-UA" sz="3128" dirty="0" smtClean="0"/>
              <a:t>Вінниця</a:t>
            </a:r>
            <a:br>
              <a:rPr lang="uk-UA" sz="3128" dirty="0" smtClean="0"/>
            </a:br>
            <a:r>
              <a:rPr lang="en-US" sz="3128" dirty="0">
                <a:hlinkClick r:id="rId2"/>
              </a:rPr>
              <a:t>https://</a:t>
            </a:r>
            <a:r>
              <a:rPr lang="en-US" sz="3128" dirty="0" smtClean="0">
                <a:hlinkClick r:id="rId2"/>
              </a:rPr>
              <a:t>www.youtube.com/watch?v=8tQwWmu4Ngc</a:t>
            </a:r>
            <a:r>
              <a:rPr lang="uk-UA" sz="3128" dirty="0" smtClean="0"/>
              <a:t> </a:t>
            </a:r>
          </a:p>
          <a:p>
            <a:pPr marL="699465" indent="-699465">
              <a:buFont typeface="+mj-lt"/>
              <a:buAutoNum type="arabicPeriod"/>
            </a:pPr>
            <a:r>
              <a:rPr lang="uk-UA" sz="3128" dirty="0" smtClean="0"/>
              <a:t>Львів</a:t>
            </a:r>
            <a:br>
              <a:rPr lang="uk-UA" sz="3128" dirty="0" smtClean="0"/>
            </a:br>
            <a:r>
              <a:rPr lang="en-US" sz="3128" dirty="0">
                <a:hlinkClick r:id="rId3"/>
              </a:rPr>
              <a:t>http://</a:t>
            </a:r>
            <a:r>
              <a:rPr lang="en-US" sz="3128" dirty="0" smtClean="0">
                <a:hlinkClick r:id="rId3"/>
              </a:rPr>
              <a:t>ua.interfax.com.ua/news/general/272219.html</a:t>
            </a:r>
            <a:r>
              <a:rPr lang="uk-UA" sz="3128" dirty="0" smtClean="0"/>
              <a:t> </a:t>
            </a:r>
          </a:p>
          <a:p>
            <a:pPr marL="699465" indent="-699465">
              <a:buFont typeface="+mj-lt"/>
              <a:buAutoNum type="arabicPeriod"/>
            </a:pPr>
            <a:r>
              <a:rPr lang="uk-UA" sz="3128" dirty="0" smtClean="0"/>
              <a:t>Київ</a:t>
            </a:r>
            <a:br>
              <a:rPr lang="uk-UA" sz="3128" dirty="0" smtClean="0"/>
            </a:br>
            <a:r>
              <a:rPr lang="en-US" sz="3128" dirty="0" smtClean="0">
                <a:hlinkClick r:id="rId4"/>
              </a:rPr>
              <a:t>http://</a:t>
            </a:r>
            <a:r>
              <a:rPr lang="en-US" sz="3128" dirty="0" smtClean="0">
                <a:hlinkClick r:id="rId4"/>
              </a:rPr>
              <a:t>kyivsmartcity.com</a:t>
            </a:r>
            <a:r>
              <a:rPr lang="uk-UA" sz="3128" dirty="0" smtClean="0"/>
              <a:t> </a:t>
            </a:r>
            <a:r>
              <a:rPr lang="en-US" sz="3128" dirty="0" smtClean="0"/>
              <a:t> </a:t>
            </a:r>
          </a:p>
          <a:p>
            <a:pPr marL="699465" indent="-699465">
              <a:buFont typeface="+mj-lt"/>
              <a:buAutoNum type="arabicPeriod"/>
            </a:pPr>
            <a:r>
              <a:rPr lang="en-US" sz="3128" dirty="0" smtClean="0"/>
              <a:t>1991 Open </a:t>
            </a:r>
            <a:r>
              <a:rPr lang="en-US" sz="3128" dirty="0"/>
              <a:t>Data Incubator </a:t>
            </a:r>
            <a:r>
              <a:rPr lang="en-US" sz="3128" dirty="0" smtClean="0">
                <a:hlinkClick r:id="rId5"/>
              </a:rPr>
              <a:t>http://1991.vc</a:t>
            </a:r>
            <a:r>
              <a:rPr lang="en-US" sz="3128" dirty="0" smtClean="0"/>
              <a:t> </a:t>
            </a:r>
          </a:p>
          <a:p>
            <a:pPr marL="699465" indent="-699465">
              <a:buFont typeface="+mj-lt"/>
              <a:buAutoNum type="arabicPeriod"/>
            </a:pPr>
            <a:r>
              <a:rPr lang="ru-RU" sz="3128" dirty="0" err="1" smtClean="0"/>
              <a:t>Реєстри</a:t>
            </a:r>
            <a:r>
              <a:rPr lang="ru-RU" sz="3128" dirty="0" smtClean="0"/>
              <a:t>, </a:t>
            </a:r>
            <a:r>
              <a:rPr lang="ru-RU" sz="3128" dirty="0" err="1" smtClean="0"/>
              <a:t>сервіси</a:t>
            </a:r>
            <a:r>
              <a:rPr lang="ru-RU" sz="3128" dirty="0" smtClean="0"/>
              <a:t>, </a:t>
            </a:r>
            <a:r>
              <a:rPr lang="ru-RU" sz="3128" dirty="0" err="1" smtClean="0"/>
              <a:t>ініціативи</a:t>
            </a:r>
            <a:r>
              <a:rPr lang="ru-RU" sz="3128" dirty="0" smtClean="0"/>
              <a:t> </a:t>
            </a:r>
            <a:r>
              <a:rPr lang="en-US" sz="3128" dirty="0" smtClean="0">
                <a:hlinkClick r:id="rId6"/>
              </a:rPr>
              <a:t>https</a:t>
            </a:r>
            <a:r>
              <a:rPr lang="en-US" sz="3128" dirty="0">
                <a:hlinkClick r:id="rId6"/>
              </a:rPr>
              <a:t>://</a:t>
            </a:r>
            <a:r>
              <a:rPr lang="en-US" sz="3128" dirty="0" smtClean="0">
                <a:hlinkClick r:id="rId6"/>
              </a:rPr>
              <a:t>github.com/DevRainSolutions/KyivSmartCity/wiki</a:t>
            </a:r>
            <a:r>
              <a:rPr lang="uk-UA" sz="3128" dirty="0" smtClean="0"/>
              <a:t> </a:t>
            </a:r>
            <a:r>
              <a:rPr lang="en-US" sz="3128" dirty="0" smtClean="0"/>
              <a:t>  </a:t>
            </a:r>
            <a:endParaRPr lang="uk-UA" sz="3128" dirty="0"/>
          </a:p>
          <a:p>
            <a:endParaRPr lang="uk-UA" sz="3128" dirty="0"/>
          </a:p>
        </p:txBody>
      </p:sp>
      <p:sp>
        <p:nvSpPr>
          <p:cNvPr id="3" name="Title 2"/>
          <p:cNvSpPr>
            <a:spLocks noGrp="1"/>
          </p:cNvSpPr>
          <p:nvPr>
            <p:ph type="title"/>
          </p:nvPr>
        </p:nvSpPr>
        <p:spPr/>
        <p:txBody>
          <a:bodyPr/>
          <a:lstStyle/>
          <a:p>
            <a:r>
              <a:rPr lang="ru-RU" dirty="0" err="1" smtClean="0"/>
              <a:t>Укра</a:t>
            </a:r>
            <a:r>
              <a:rPr lang="uk-UA" dirty="0" smtClean="0"/>
              <a:t>ї</a:t>
            </a:r>
            <a:r>
              <a:rPr lang="ru-RU" dirty="0" err="1" smtClean="0"/>
              <a:t>нський</a:t>
            </a:r>
            <a:r>
              <a:rPr lang="ru-RU" dirty="0" smtClean="0"/>
              <a:t> </a:t>
            </a:r>
            <a:r>
              <a:rPr lang="ru-RU" dirty="0" err="1" smtClean="0"/>
              <a:t>досвід</a:t>
            </a:r>
            <a:endParaRPr lang="en-US" dirty="0"/>
          </a:p>
        </p:txBody>
      </p:sp>
    </p:spTree>
    <p:extLst>
      <p:ext uri="{BB962C8B-B14F-4D97-AF65-F5344CB8AC3E}">
        <p14:creationId xmlns:p14="http://schemas.microsoft.com/office/powerpoint/2010/main" val="21724900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03238" y="1439863"/>
            <a:ext cx="11658602" cy="4724400"/>
          </a:xfrm>
        </p:spPr>
        <p:txBody>
          <a:bodyPr/>
          <a:lstStyle/>
          <a:p>
            <a:pPr marL="514350" indent="-514350">
              <a:buFont typeface="+mj-lt"/>
              <a:buAutoNum type="arabicPeriod"/>
            </a:pPr>
            <a:r>
              <a:rPr lang="uk-UA" sz="3200" dirty="0" smtClean="0"/>
              <a:t>Що таке </a:t>
            </a:r>
            <a:r>
              <a:rPr lang="en-US" sz="3200" dirty="0" smtClean="0"/>
              <a:t>Smart City</a:t>
            </a:r>
            <a:r>
              <a:rPr lang="uk-UA" sz="3200" dirty="0" smtClean="0"/>
              <a:t>.</a:t>
            </a:r>
          </a:p>
          <a:p>
            <a:pPr marL="514350" indent="-514350">
              <a:buFont typeface="+mj-lt"/>
              <a:buAutoNum type="arabicPeriod"/>
            </a:pPr>
            <a:r>
              <a:rPr lang="uk-UA" sz="3200" dirty="0" smtClean="0"/>
              <a:t>«Найрозумніші» місті.</a:t>
            </a:r>
            <a:endParaRPr lang="en-US" sz="3200" dirty="0" smtClean="0"/>
          </a:p>
          <a:p>
            <a:pPr marL="514350" indent="-514350">
              <a:buFont typeface="+mj-lt"/>
              <a:buAutoNum type="arabicPeriod"/>
            </a:pPr>
            <a:r>
              <a:rPr lang="ru-RU" sz="3200" dirty="0" smtClean="0"/>
              <a:t>В</a:t>
            </a:r>
            <a:r>
              <a:rPr lang="uk-UA" sz="3200" dirty="0" smtClean="0"/>
              <a:t>і</a:t>
            </a:r>
            <a:r>
              <a:rPr lang="ru-RU" sz="3200" dirty="0" err="1" smtClean="0"/>
              <a:t>дкрит</a:t>
            </a:r>
            <a:r>
              <a:rPr lang="uk-UA" sz="3200" dirty="0" smtClean="0"/>
              <a:t>і</a:t>
            </a:r>
            <a:r>
              <a:rPr lang="ru-RU" sz="3200" dirty="0" smtClean="0"/>
              <a:t> </a:t>
            </a:r>
            <a:r>
              <a:rPr lang="ru-RU" sz="3200" dirty="0" err="1" smtClean="0"/>
              <a:t>дані</a:t>
            </a:r>
            <a:r>
              <a:rPr lang="ru-RU" sz="3200" dirty="0" smtClean="0"/>
              <a:t> та </a:t>
            </a:r>
            <a:r>
              <a:rPr lang="en-US" sz="3200" dirty="0" smtClean="0"/>
              <a:t>API.</a:t>
            </a:r>
            <a:endParaRPr lang="uk-UA" sz="3200" dirty="0" smtClean="0"/>
          </a:p>
          <a:p>
            <a:pPr marL="514350" indent="-514350">
              <a:buFont typeface="+mj-lt"/>
              <a:buAutoNum type="arabicPeriod"/>
            </a:pPr>
            <a:r>
              <a:rPr lang="uk-UA" sz="3200" dirty="0" smtClean="0"/>
              <a:t>Розробка соціальних сервісів на прикладі Донор</a:t>
            </a:r>
            <a:r>
              <a:rPr lang="en-US" sz="3200" dirty="0" smtClean="0"/>
              <a:t>UA.</a:t>
            </a:r>
          </a:p>
          <a:p>
            <a:pPr marL="514350" indent="-514350">
              <a:buFont typeface="+mj-lt"/>
              <a:buAutoNum type="arabicPeriod"/>
            </a:pPr>
            <a:r>
              <a:rPr lang="ru-RU" sz="3200" dirty="0" err="1" smtClean="0"/>
              <a:t>Український</a:t>
            </a:r>
            <a:r>
              <a:rPr lang="ru-RU" sz="3200" dirty="0" smtClean="0"/>
              <a:t> </a:t>
            </a:r>
            <a:r>
              <a:rPr lang="ru-RU" sz="3200" dirty="0" err="1"/>
              <a:t>досвід</a:t>
            </a:r>
            <a:r>
              <a:rPr lang="ru-RU" sz="3200" dirty="0" smtClean="0"/>
              <a:t>.</a:t>
            </a:r>
            <a:endParaRPr lang="en-US" sz="3200" dirty="0" smtClean="0"/>
          </a:p>
          <a:p>
            <a:pPr marL="514350" indent="-514350">
              <a:buFont typeface="+mj-lt"/>
              <a:buAutoNum type="arabicPeriod"/>
            </a:pPr>
            <a:r>
              <a:rPr lang="en-US" sz="3200" dirty="0" smtClean="0"/>
              <a:t>Kyiv Smart City.</a:t>
            </a:r>
            <a:endParaRPr lang="ru-RU" sz="3200" dirty="0" smtClean="0"/>
          </a:p>
        </p:txBody>
      </p:sp>
      <p:sp>
        <p:nvSpPr>
          <p:cNvPr id="4" name="Title 3"/>
          <p:cNvSpPr>
            <a:spLocks noGrp="1"/>
          </p:cNvSpPr>
          <p:nvPr>
            <p:ph type="title"/>
          </p:nvPr>
        </p:nvSpPr>
        <p:spPr/>
        <p:txBody>
          <a:bodyPr/>
          <a:lstStyle/>
          <a:p>
            <a:r>
              <a:rPr lang="uk-UA" dirty="0" smtClean="0">
                <a:gradFill>
                  <a:gsLst>
                    <a:gs pos="0">
                      <a:schemeClr val="accent4"/>
                    </a:gs>
                    <a:gs pos="100000">
                      <a:schemeClr val="accent4"/>
                    </a:gs>
                  </a:gsLst>
                  <a:lin ang="5400000" scaled="0"/>
                </a:gradFill>
              </a:rPr>
              <a:t>План</a:t>
            </a:r>
            <a:endParaRPr lang="en-US" dirty="0"/>
          </a:p>
        </p:txBody>
      </p:sp>
    </p:spTree>
    <p:extLst>
      <p:ext uri="{BB962C8B-B14F-4D97-AF65-F5344CB8AC3E}">
        <p14:creationId xmlns:p14="http://schemas.microsoft.com/office/powerpoint/2010/main" val="1957366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
                                            <p:txEl>
                                              <p:pRg st="1" end="1"/>
                                            </p:txEl>
                                          </p:spTgt>
                                        </p:tgtEl>
                                        <p:attrNameLst>
                                          <p:attrName>style.visibility</p:attrName>
                                        </p:attrNameLst>
                                      </p:cBhvr>
                                      <p:to>
                                        <p:strVal val="visible"/>
                                      </p:to>
                                    </p:set>
                                    <p:animEffect transition="in" filter="fade">
                                      <p:cBhvr>
                                        <p:cTn id="14" dur="1000"/>
                                        <p:tgtEl>
                                          <p:spTgt spid="2">
                                            <p:txEl>
                                              <p:pRg st="1" end="1"/>
                                            </p:txEl>
                                          </p:spTgt>
                                        </p:tgtEl>
                                      </p:cBhvr>
                                    </p:animEffect>
                                    <p:anim calcmode="lin" valueType="num">
                                      <p:cBhvr>
                                        <p:cTn id="15"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
                                            <p:txEl>
                                              <p:pRg st="2" end="2"/>
                                            </p:txEl>
                                          </p:spTgt>
                                        </p:tgtEl>
                                        <p:attrNameLst>
                                          <p:attrName>style.visibility</p:attrName>
                                        </p:attrNameLst>
                                      </p:cBhvr>
                                      <p:to>
                                        <p:strVal val="visible"/>
                                      </p:to>
                                    </p:set>
                                    <p:animEffect transition="in" filter="fade">
                                      <p:cBhvr>
                                        <p:cTn id="21" dur="1000"/>
                                        <p:tgtEl>
                                          <p:spTgt spid="2">
                                            <p:txEl>
                                              <p:pRg st="2" end="2"/>
                                            </p:txEl>
                                          </p:spTgt>
                                        </p:tgtEl>
                                      </p:cBhvr>
                                    </p:animEffect>
                                    <p:anim calcmode="lin" valueType="num">
                                      <p:cBhvr>
                                        <p:cTn id="22"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
                                            <p:txEl>
                                              <p:pRg st="3" end="3"/>
                                            </p:txEl>
                                          </p:spTgt>
                                        </p:tgtEl>
                                        <p:attrNameLst>
                                          <p:attrName>style.visibility</p:attrName>
                                        </p:attrNameLst>
                                      </p:cBhvr>
                                      <p:to>
                                        <p:strVal val="visible"/>
                                      </p:to>
                                    </p:set>
                                    <p:animEffect transition="in" filter="fade">
                                      <p:cBhvr>
                                        <p:cTn id="28" dur="1000"/>
                                        <p:tgtEl>
                                          <p:spTgt spid="2">
                                            <p:txEl>
                                              <p:pRg st="3" end="3"/>
                                            </p:txEl>
                                          </p:spTgt>
                                        </p:tgtEl>
                                      </p:cBhvr>
                                    </p:animEffect>
                                    <p:anim calcmode="lin" valueType="num">
                                      <p:cBhvr>
                                        <p:cTn id="29"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2">
                                            <p:txEl>
                                              <p:pRg st="4" end="4"/>
                                            </p:txEl>
                                          </p:spTgt>
                                        </p:tgtEl>
                                        <p:attrNameLst>
                                          <p:attrName>style.visibility</p:attrName>
                                        </p:attrNameLst>
                                      </p:cBhvr>
                                      <p:to>
                                        <p:strVal val="visible"/>
                                      </p:to>
                                    </p:set>
                                    <p:animEffect transition="in" filter="fade">
                                      <p:cBhvr>
                                        <p:cTn id="35" dur="1000"/>
                                        <p:tgtEl>
                                          <p:spTgt spid="2">
                                            <p:txEl>
                                              <p:pRg st="4" end="4"/>
                                            </p:txEl>
                                          </p:spTgt>
                                        </p:tgtEl>
                                      </p:cBhvr>
                                    </p:animEffect>
                                    <p:anim calcmode="lin" valueType="num">
                                      <p:cBhvr>
                                        <p:cTn id="36" dur="1000" fill="hold"/>
                                        <p:tgtEl>
                                          <p:spTgt spid="2">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2">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2">
                                            <p:txEl>
                                              <p:pRg st="5" end="5"/>
                                            </p:txEl>
                                          </p:spTgt>
                                        </p:tgtEl>
                                        <p:attrNameLst>
                                          <p:attrName>style.visibility</p:attrName>
                                        </p:attrNameLst>
                                      </p:cBhvr>
                                      <p:to>
                                        <p:strVal val="visible"/>
                                      </p:to>
                                    </p:set>
                                    <p:animEffect transition="in" filter="fade">
                                      <p:cBhvr>
                                        <p:cTn id="42" dur="1000"/>
                                        <p:tgtEl>
                                          <p:spTgt spid="2">
                                            <p:txEl>
                                              <p:pRg st="5" end="5"/>
                                            </p:txEl>
                                          </p:spTgt>
                                        </p:tgtEl>
                                      </p:cBhvr>
                                    </p:animEffect>
                                    <p:anim calcmode="lin" valueType="num">
                                      <p:cBhvr>
                                        <p:cTn id="43" dur="1000" fill="hold"/>
                                        <p:tgtEl>
                                          <p:spTgt spid="2">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2">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Kyiv Smart City</a:t>
            </a:r>
            <a:endParaRPr lang="en-US" dirty="0"/>
          </a:p>
        </p:txBody>
      </p:sp>
      <p:pic>
        <p:nvPicPr>
          <p:cNvPr id="2" name="Picture 1"/>
          <p:cNvPicPr>
            <a:picLocks noChangeAspect="1"/>
          </p:cNvPicPr>
          <p:nvPr/>
        </p:nvPicPr>
        <p:blipFill>
          <a:blip r:embed="rId2"/>
          <a:stretch>
            <a:fillRect/>
          </a:stretch>
        </p:blipFill>
        <p:spPr>
          <a:xfrm>
            <a:off x="1036637" y="1516062"/>
            <a:ext cx="10068013" cy="4769691"/>
          </a:xfrm>
          <a:prstGeom prst="rect">
            <a:avLst/>
          </a:prstGeom>
        </p:spPr>
      </p:pic>
    </p:spTree>
    <p:extLst>
      <p:ext uri="{BB962C8B-B14F-4D97-AF65-F5344CB8AC3E}">
        <p14:creationId xmlns:p14="http://schemas.microsoft.com/office/powerpoint/2010/main" val="2449628085"/>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Q&amp;A</a:t>
            </a:r>
            <a:endParaRPr lang="en-US" dirty="0"/>
          </a:p>
        </p:txBody>
      </p:sp>
      <p:sp>
        <p:nvSpPr>
          <p:cNvPr id="3" name="Rectangle 2"/>
          <p:cNvSpPr/>
          <p:nvPr/>
        </p:nvSpPr>
        <p:spPr>
          <a:xfrm>
            <a:off x="4313237" y="2470210"/>
            <a:ext cx="7543800" cy="2062103"/>
          </a:xfrm>
          <a:prstGeom prst="rect">
            <a:avLst/>
          </a:prstGeom>
        </p:spPr>
        <p:txBody>
          <a:bodyPr wrap="square">
            <a:spAutoFit/>
          </a:bodyPr>
          <a:lstStyle/>
          <a:p>
            <a:r>
              <a:rPr lang="en-US" sz="3200" dirty="0" smtClean="0">
                <a:solidFill>
                  <a:srgbClr val="FFFFFF"/>
                </a:solidFill>
              </a:rPr>
              <a:t>@</a:t>
            </a:r>
            <a:r>
              <a:rPr lang="en-US" sz="3200" dirty="0" err="1">
                <a:solidFill>
                  <a:srgbClr val="FFFFFF"/>
                </a:solidFill>
              </a:rPr>
              <a:t>msugvnua</a:t>
            </a:r>
            <a:endParaRPr lang="en-US" sz="3200" dirty="0">
              <a:solidFill>
                <a:srgbClr val="FFFFFF"/>
              </a:solidFill>
            </a:endParaRPr>
          </a:p>
          <a:p>
            <a:r>
              <a:rPr lang="en-US" sz="3200" dirty="0">
                <a:solidFill>
                  <a:srgbClr val="FFFFFF"/>
                </a:solidFill>
                <a:hlinkClick r:id="rId2"/>
              </a:rPr>
              <a:t>Alex.Krakovetskiy@devrain.com</a:t>
            </a:r>
            <a:r>
              <a:rPr lang="en-US" sz="3200" dirty="0">
                <a:solidFill>
                  <a:srgbClr val="FFFFFF"/>
                </a:solidFill>
              </a:rPr>
              <a:t> </a:t>
            </a:r>
          </a:p>
          <a:p>
            <a:endParaRPr lang="en-US" sz="3200" dirty="0" smtClean="0">
              <a:solidFill>
                <a:srgbClr val="FFFFFF"/>
              </a:solidFill>
            </a:endParaRPr>
          </a:p>
          <a:p>
            <a:r>
              <a:rPr lang="en-US" sz="3200" dirty="0" smtClean="0">
                <a:solidFill>
                  <a:srgbClr val="FFFFFF"/>
                </a:solidFill>
                <a:hlinkClick r:id="rId3"/>
              </a:rPr>
              <a:t>http://devrain.com</a:t>
            </a:r>
            <a:r>
              <a:rPr lang="en-US" sz="3200" dirty="0" smtClean="0">
                <a:solidFill>
                  <a:srgbClr val="FFFFFF"/>
                </a:solidFill>
              </a:rPr>
              <a:t> </a:t>
            </a:r>
          </a:p>
        </p:txBody>
      </p:sp>
    </p:spTree>
    <p:extLst>
      <p:ext uri="{BB962C8B-B14F-4D97-AF65-F5344CB8AC3E}">
        <p14:creationId xmlns:p14="http://schemas.microsoft.com/office/powerpoint/2010/main" val="12704506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484436" y="1439863"/>
            <a:ext cx="9677403" cy="4724400"/>
          </a:xfrm>
        </p:spPr>
        <p:txBody>
          <a:bodyPr/>
          <a:lstStyle/>
          <a:p>
            <a:r>
              <a:rPr lang="en-US" sz="3200" b="1" i="1" dirty="0" smtClean="0"/>
              <a:t>“</a:t>
            </a:r>
            <a:r>
              <a:rPr lang="uk-UA" sz="3200" b="1" i="1" dirty="0" smtClean="0"/>
              <a:t>Розумне </a:t>
            </a:r>
            <a:r>
              <a:rPr lang="uk-UA" sz="3200" b="1" i="1" dirty="0"/>
              <a:t>місто використовує цифрові технології або </a:t>
            </a:r>
            <a:r>
              <a:rPr lang="uk-UA" sz="3200" b="1" i="1" dirty="0" smtClean="0"/>
              <a:t>інформаційн</a:t>
            </a:r>
            <a:r>
              <a:rPr lang="uk-UA" sz="3200" b="1" i="1" dirty="0"/>
              <a:t>і</a:t>
            </a:r>
            <a:r>
              <a:rPr lang="uk-UA" sz="3200" b="1" i="1" dirty="0" smtClean="0"/>
              <a:t> </a:t>
            </a:r>
            <a:r>
              <a:rPr lang="uk-UA" sz="3200" b="1" i="1" dirty="0"/>
              <a:t>і </a:t>
            </a:r>
            <a:r>
              <a:rPr lang="uk-UA" sz="3200" b="1" i="1" dirty="0" smtClean="0"/>
              <a:t>комунікаційні </a:t>
            </a:r>
            <a:r>
              <a:rPr lang="uk-UA" sz="3200" b="1" i="1" dirty="0"/>
              <a:t>технологій (ІКТ) для підвищення якості та продуктивності міських служб, </a:t>
            </a:r>
            <a:r>
              <a:rPr lang="uk-UA" sz="3200" b="1" i="1" dirty="0" smtClean="0"/>
              <a:t>зниження витрат </a:t>
            </a:r>
            <a:r>
              <a:rPr lang="uk-UA" sz="3200" b="1" i="1" dirty="0"/>
              <a:t>і споживання </a:t>
            </a:r>
            <a:r>
              <a:rPr lang="uk-UA" sz="3200" b="1" i="1" dirty="0" smtClean="0"/>
              <a:t>ресурсів та більш ефективної і активної взаємодії зі </a:t>
            </a:r>
            <a:r>
              <a:rPr lang="uk-UA" sz="3200" b="1" i="1" dirty="0"/>
              <a:t>своїми громадянами. </a:t>
            </a:r>
            <a:r>
              <a:rPr lang="uk-UA" sz="3200" b="1" i="1" dirty="0" smtClean="0"/>
              <a:t>Сектори «розумного міста» включають </a:t>
            </a:r>
            <a:r>
              <a:rPr lang="uk-UA" sz="3200" b="1" i="1" dirty="0"/>
              <a:t>в себе державні послуги, транспорт і управління трафіком, </a:t>
            </a:r>
            <a:r>
              <a:rPr lang="uk-UA" sz="3200" b="1" i="1" dirty="0" smtClean="0"/>
              <a:t>енергетику, охорону </a:t>
            </a:r>
            <a:r>
              <a:rPr lang="uk-UA" sz="3200" b="1" i="1" dirty="0"/>
              <a:t>здоров'я, </a:t>
            </a:r>
            <a:r>
              <a:rPr lang="uk-UA" sz="3200" b="1" i="1" dirty="0" smtClean="0"/>
              <a:t>управління водними ресурсами та відходами.</a:t>
            </a:r>
            <a:r>
              <a:rPr lang="en-US" sz="3200" b="1" i="1" dirty="0" smtClean="0"/>
              <a:t>”</a:t>
            </a:r>
            <a:endParaRPr lang="ru-RU" sz="3200" b="1" i="1" dirty="0" smtClean="0"/>
          </a:p>
        </p:txBody>
      </p:sp>
      <p:sp>
        <p:nvSpPr>
          <p:cNvPr id="4" name="Title 3"/>
          <p:cNvSpPr>
            <a:spLocks noGrp="1"/>
          </p:cNvSpPr>
          <p:nvPr>
            <p:ph type="title"/>
          </p:nvPr>
        </p:nvSpPr>
        <p:spPr/>
        <p:txBody>
          <a:bodyPr/>
          <a:lstStyle/>
          <a:p>
            <a:r>
              <a:rPr lang="en-US" dirty="0" smtClean="0">
                <a:gradFill>
                  <a:gsLst>
                    <a:gs pos="0">
                      <a:schemeClr val="accent4"/>
                    </a:gs>
                    <a:gs pos="100000">
                      <a:schemeClr val="accent4"/>
                    </a:gs>
                  </a:gsLst>
                  <a:lin ang="5400000" scaled="0"/>
                </a:gradFill>
              </a:rPr>
              <a:t>Smart City</a:t>
            </a:r>
            <a:endParaRPr lang="en-US" dirty="0"/>
          </a:p>
        </p:txBody>
      </p:sp>
    </p:spTree>
    <p:extLst>
      <p:ext uri="{BB962C8B-B14F-4D97-AF65-F5344CB8AC3E}">
        <p14:creationId xmlns:p14="http://schemas.microsoft.com/office/powerpoint/2010/main" val="3562642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484436" y="1439863"/>
            <a:ext cx="9677403" cy="4724400"/>
          </a:xfrm>
        </p:spPr>
        <p:txBody>
          <a:bodyPr/>
          <a:lstStyle/>
          <a:p>
            <a:r>
              <a:rPr lang="en-US" sz="4000" b="1" i="1" dirty="0" smtClean="0"/>
              <a:t>Smart City</a:t>
            </a:r>
            <a:r>
              <a:rPr lang="uk-UA" sz="4000" b="1" i="1" dirty="0" smtClean="0"/>
              <a:t>,</a:t>
            </a:r>
            <a:r>
              <a:rPr lang="en-US" sz="4000" b="1" i="1" dirty="0" smtClean="0"/>
              <a:t> </a:t>
            </a:r>
            <a:r>
              <a:rPr lang="ru-RU" sz="4000" b="1" i="1" dirty="0" smtClean="0"/>
              <a:t>в першу </a:t>
            </a:r>
            <a:r>
              <a:rPr lang="ru-RU" sz="4000" b="1" i="1" dirty="0" err="1" smtClean="0"/>
              <a:t>чергу</a:t>
            </a:r>
            <a:r>
              <a:rPr lang="ru-RU" sz="4000" b="1" i="1" dirty="0" smtClean="0"/>
              <a:t>, </a:t>
            </a:r>
            <a:r>
              <a:rPr lang="ru-RU" sz="4000" b="1" i="1" dirty="0" err="1" smtClean="0"/>
              <a:t>це</a:t>
            </a:r>
            <a:r>
              <a:rPr lang="ru-RU" sz="4000" b="1" i="1" dirty="0" smtClean="0"/>
              <a:t> </a:t>
            </a:r>
            <a:r>
              <a:rPr lang="ru-RU" sz="4000" b="1" i="1" dirty="0" err="1" smtClean="0"/>
              <a:t>атоматизація</a:t>
            </a:r>
            <a:r>
              <a:rPr lang="ru-RU" sz="4000" b="1" i="1" dirty="0" smtClean="0"/>
              <a:t> </a:t>
            </a:r>
            <a:r>
              <a:rPr lang="ru-RU" sz="4000" b="1" i="1" dirty="0" err="1" smtClean="0"/>
              <a:t>процес</a:t>
            </a:r>
            <a:r>
              <a:rPr lang="uk-UA" sz="4000" b="1" i="1" dirty="0" err="1" smtClean="0"/>
              <a:t>ів</a:t>
            </a:r>
            <a:r>
              <a:rPr lang="uk-UA" sz="4000" b="1" i="1" dirty="0" smtClean="0"/>
              <a:t> і інтеграція всіх систем міста в єдине ціле.</a:t>
            </a:r>
            <a:endParaRPr lang="ru-RU" sz="4000" b="1" i="1" dirty="0" smtClean="0"/>
          </a:p>
        </p:txBody>
      </p:sp>
      <p:sp>
        <p:nvSpPr>
          <p:cNvPr id="4" name="Title 3"/>
          <p:cNvSpPr>
            <a:spLocks noGrp="1"/>
          </p:cNvSpPr>
          <p:nvPr>
            <p:ph type="title"/>
          </p:nvPr>
        </p:nvSpPr>
        <p:spPr/>
        <p:txBody>
          <a:bodyPr/>
          <a:lstStyle/>
          <a:p>
            <a:r>
              <a:rPr lang="en-US" dirty="0" smtClean="0">
                <a:gradFill>
                  <a:gsLst>
                    <a:gs pos="0">
                      <a:schemeClr val="accent4"/>
                    </a:gs>
                    <a:gs pos="100000">
                      <a:schemeClr val="accent4"/>
                    </a:gs>
                  </a:gsLst>
                  <a:lin ang="5400000" scaled="0"/>
                </a:gradFill>
              </a:rPr>
              <a:t>Smart City</a:t>
            </a:r>
            <a:endParaRPr lang="en-US" dirty="0"/>
          </a:p>
        </p:txBody>
      </p:sp>
    </p:spTree>
    <p:extLst>
      <p:ext uri="{BB962C8B-B14F-4D97-AF65-F5344CB8AC3E}">
        <p14:creationId xmlns:p14="http://schemas.microsoft.com/office/powerpoint/2010/main" val="1029330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uk-UA" dirty="0" smtClean="0">
                <a:gradFill>
                  <a:gsLst>
                    <a:gs pos="0">
                      <a:schemeClr val="accent4"/>
                    </a:gs>
                    <a:gs pos="100000">
                      <a:schemeClr val="accent4"/>
                    </a:gs>
                  </a:gsLst>
                  <a:lin ang="5400000" scaled="0"/>
                </a:gradFill>
              </a:rPr>
              <a:t>Швеція</a:t>
            </a:r>
            <a:endParaRPr lang="en-US" dirty="0"/>
          </a:p>
        </p:txBody>
      </p:sp>
      <p:sp>
        <p:nvSpPr>
          <p:cNvPr id="5" name="Text Placeholder 1"/>
          <p:cNvSpPr>
            <a:spLocks noGrp="1"/>
          </p:cNvSpPr>
          <p:nvPr>
            <p:ph type="body" sz="quarter" idx="10"/>
          </p:nvPr>
        </p:nvSpPr>
        <p:spPr>
          <a:xfrm>
            <a:off x="503238" y="1439863"/>
            <a:ext cx="4343399" cy="4724400"/>
          </a:xfrm>
        </p:spPr>
        <p:txBody>
          <a:bodyPr/>
          <a:lstStyle/>
          <a:p>
            <a:r>
              <a:rPr lang="uk-UA" sz="3200" dirty="0" smtClean="0"/>
              <a:t>Донори отримують </a:t>
            </a:r>
            <a:r>
              <a:rPr lang="uk-UA" sz="3200" dirty="0" err="1" smtClean="0"/>
              <a:t>смс</a:t>
            </a:r>
            <a:r>
              <a:rPr lang="uk-UA" sz="3200" dirty="0" smtClean="0"/>
              <a:t> повідомлення кожен раз, як їх кров використовується для реципієнта</a:t>
            </a:r>
            <a:endParaRPr lang="uk-UA" sz="3200" b="1" i="1" dirty="0"/>
          </a:p>
          <a:p>
            <a:r>
              <a:rPr lang="en-US" sz="3200" b="1" i="1" dirty="0">
                <a:hlinkClick r:id="rId2"/>
              </a:rPr>
              <a:t>http://</a:t>
            </a:r>
            <a:r>
              <a:rPr lang="en-US" sz="3200" b="1" i="1" dirty="0" smtClean="0">
                <a:hlinkClick r:id="rId2"/>
              </a:rPr>
              <a:t>www.sciencealert.com/blood-donors-in-sweden-get-a-text-message-whenever-they-save-a-life</a:t>
            </a:r>
            <a:r>
              <a:rPr lang="uk-UA" sz="3200" b="1" i="1" dirty="0" smtClean="0"/>
              <a:t> </a:t>
            </a:r>
            <a:endParaRPr lang="ru-RU" sz="3200" b="1" i="1" dirty="0" smtClean="0"/>
          </a:p>
        </p:txBody>
      </p:sp>
      <p:pic>
        <p:nvPicPr>
          <p:cNvPr id="1026" name="Picture 2" descr="http://files5.adme.ru/files/news/part_96/960810/17570060-R3L8T8D-650-CG-znxYXIAAhOvZ.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32437" y="1058862"/>
            <a:ext cx="6191250" cy="46386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0584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xEl>
                                              <p:pRg st="1" end="1"/>
                                            </p:txEl>
                                          </p:spTgt>
                                        </p:tgtEl>
                                        <p:attrNameLst>
                                          <p:attrName>style.visibility</p:attrName>
                                        </p:attrNameLst>
                                      </p:cBhvr>
                                      <p:to>
                                        <p:strVal val="visible"/>
                                      </p:to>
                                    </p:set>
                                    <p:animEffect transition="in" filter="fade">
                                      <p:cBhvr>
                                        <p:cTn id="14" dur="1000"/>
                                        <p:tgtEl>
                                          <p:spTgt spid="5">
                                            <p:txEl>
                                              <p:pRg st="1" end="1"/>
                                            </p:txEl>
                                          </p:spTgt>
                                        </p:tgtEl>
                                      </p:cBhvr>
                                    </p:animEffect>
                                    <p:anim calcmode="lin" valueType="num">
                                      <p:cBhvr>
                                        <p:cTn id="15"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88936" y="1439862"/>
            <a:ext cx="11658602" cy="4724400"/>
          </a:xfrm>
        </p:spPr>
        <p:txBody>
          <a:bodyPr/>
          <a:lstStyle/>
          <a:p>
            <a:r>
              <a:rPr lang="en-US" sz="3200" b="1" i="1" dirty="0" smtClean="0">
                <a:hlinkClick r:id="rId2"/>
              </a:rPr>
              <a:t>http</a:t>
            </a:r>
            <a:r>
              <a:rPr lang="en-US" sz="3200" b="1" i="1" dirty="0">
                <a:hlinkClick r:id="rId2"/>
              </a:rPr>
              <a:t>://</a:t>
            </a:r>
            <a:r>
              <a:rPr lang="en-US" sz="3200" b="1" i="1" dirty="0" smtClean="0">
                <a:hlinkClick r:id="rId2"/>
              </a:rPr>
              <a:t>www.fastcoexist.com/1679127/the-top-10-smart-cities-on-the-planet</a:t>
            </a:r>
            <a:r>
              <a:rPr lang="en-US" sz="3200" b="1" i="1" dirty="0" smtClean="0"/>
              <a:t> </a:t>
            </a:r>
            <a:r>
              <a:rPr lang="en-US" sz="3200" i="1" dirty="0" smtClean="0"/>
              <a:t>(</a:t>
            </a:r>
            <a:r>
              <a:rPr lang="ru-RU" sz="3200" b="1" i="1" dirty="0" err="1"/>
              <a:t>Відень</a:t>
            </a:r>
            <a:r>
              <a:rPr lang="ru-RU" sz="3200" b="1" i="1" dirty="0"/>
              <a:t>, Торонто, Париж, Нью-Йорк, Лондон, </a:t>
            </a:r>
            <a:r>
              <a:rPr lang="ru-RU" sz="3200" b="1" i="1" dirty="0" err="1"/>
              <a:t>Токіо</a:t>
            </a:r>
            <a:r>
              <a:rPr lang="ru-RU" sz="3200" b="1" i="1" dirty="0"/>
              <a:t>, </a:t>
            </a:r>
            <a:r>
              <a:rPr lang="ru-RU" sz="3200" b="1" i="1" dirty="0" err="1"/>
              <a:t>Берлін</a:t>
            </a:r>
            <a:r>
              <a:rPr lang="ru-RU" sz="3200" b="1" i="1" dirty="0"/>
              <a:t>, Копенгаген, Гонконг, </a:t>
            </a:r>
            <a:r>
              <a:rPr lang="ru-RU" sz="3200" b="1" i="1" dirty="0" smtClean="0"/>
              <a:t>Барселона</a:t>
            </a:r>
            <a:r>
              <a:rPr lang="en-US" sz="3200" b="1" i="1" dirty="0" smtClean="0"/>
              <a:t>)</a:t>
            </a:r>
          </a:p>
          <a:p>
            <a:endParaRPr lang="ru-RU" sz="3200" b="1" i="1" dirty="0" smtClean="0"/>
          </a:p>
          <a:p>
            <a:r>
              <a:rPr lang="en-US" sz="3200" b="1" i="1" dirty="0">
                <a:hlinkClick r:id="rId3"/>
              </a:rPr>
              <a:t>http://</a:t>
            </a:r>
            <a:r>
              <a:rPr lang="en-US" sz="3200" b="1" i="1" dirty="0" smtClean="0">
                <a:hlinkClick r:id="rId3"/>
              </a:rPr>
              <a:t>www.smartcityexpo.com/awards-2014</a:t>
            </a:r>
            <a:r>
              <a:rPr lang="ru-RU" sz="3200" b="1" i="1" dirty="0" smtClean="0"/>
              <a:t> (</a:t>
            </a:r>
            <a:r>
              <a:rPr lang="en-US" sz="3200" b="1" i="1" dirty="0"/>
              <a:t>Tel Aviv, Copenhagen, </a:t>
            </a:r>
            <a:r>
              <a:rPr lang="en-US" sz="3200" b="1" i="1" dirty="0" err="1" smtClean="0"/>
              <a:t>Mobicure</a:t>
            </a:r>
            <a:r>
              <a:rPr lang="en-US" sz="3200" b="1" i="1" dirty="0" smtClean="0"/>
              <a:t> (Nigeria))</a:t>
            </a:r>
          </a:p>
          <a:p>
            <a:endParaRPr lang="en-US" sz="3200" b="1" i="1" dirty="0"/>
          </a:p>
          <a:p>
            <a:endParaRPr lang="ru-RU" sz="3200" b="1" i="1" dirty="0" smtClean="0"/>
          </a:p>
        </p:txBody>
      </p:sp>
      <p:sp>
        <p:nvSpPr>
          <p:cNvPr id="4" name="Title 3"/>
          <p:cNvSpPr>
            <a:spLocks noGrp="1"/>
          </p:cNvSpPr>
          <p:nvPr>
            <p:ph type="title"/>
          </p:nvPr>
        </p:nvSpPr>
        <p:spPr/>
        <p:txBody>
          <a:bodyPr/>
          <a:lstStyle/>
          <a:p>
            <a:r>
              <a:rPr lang="ru-RU" dirty="0" smtClean="0">
                <a:gradFill>
                  <a:gsLst>
                    <a:gs pos="0">
                      <a:schemeClr val="accent4"/>
                    </a:gs>
                    <a:gs pos="100000">
                      <a:schemeClr val="accent4"/>
                    </a:gs>
                  </a:gsLst>
                  <a:lin ang="5400000" scaled="0"/>
                </a:gradFill>
              </a:rPr>
              <a:t>Рейтинг м</a:t>
            </a:r>
            <a:r>
              <a:rPr lang="uk-UA" dirty="0" err="1" smtClean="0">
                <a:gradFill>
                  <a:gsLst>
                    <a:gs pos="0">
                      <a:schemeClr val="accent4"/>
                    </a:gs>
                    <a:gs pos="100000">
                      <a:schemeClr val="accent4"/>
                    </a:gs>
                  </a:gsLst>
                  <a:lin ang="5400000" scaled="0"/>
                </a:gradFill>
              </a:rPr>
              <a:t>іст</a:t>
            </a:r>
            <a:endParaRPr lang="en-US" dirty="0"/>
          </a:p>
        </p:txBody>
      </p:sp>
    </p:spTree>
    <p:extLst>
      <p:ext uri="{BB962C8B-B14F-4D97-AF65-F5344CB8AC3E}">
        <p14:creationId xmlns:p14="http://schemas.microsoft.com/office/powerpoint/2010/main" val="2059338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
                                            <p:txEl>
                                              <p:pRg st="2" end="2"/>
                                            </p:txEl>
                                          </p:spTgt>
                                        </p:tgtEl>
                                        <p:attrNameLst>
                                          <p:attrName>style.visibility</p:attrName>
                                        </p:attrNameLst>
                                      </p:cBhvr>
                                      <p:to>
                                        <p:strVal val="visible"/>
                                      </p:to>
                                    </p:set>
                                    <p:animEffect transition="in" filter="fade">
                                      <p:cBhvr>
                                        <p:cTn id="14" dur="1000"/>
                                        <p:tgtEl>
                                          <p:spTgt spid="2">
                                            <p:txEl>
                                              <p:pRg st="2" end="2"/>
                                            </p:txEl>
                                          </p:spTgt>
                                        </p:tgtEl>
                                      </p:cBhvr>
                                    </p:animEffect>
                                    <p:anim calcmode="lin" valueType="num">
                                      <p:cBhvr>
                                        <p:cTn id="15"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dirty="0" smtClean="0"/>
              <a:t>Нью Йорк</a:t>
            </a:r>
            <a:endParaRPr lang="en-US" dirty="0">
              <a:solidFill>
                <a:schemeClr val="bg1">
                  <a:lumMod val="50000"/>
                  <a:lumOff val="50000"/>
                </a:schemeClr>
              </a:solidFill>
            </a:endParaRPr>
          </a:p>
        </p:txBody>
      </p:sp>
      <p:sp>
        <p:nvSpPr>
          <p:cNvPr id="7" name="TextBox 6"/>
          <p:cNvSpPr txBox="1"/>
          <p:nvPr/>
        </p:nvSpPr>
        <p:spPr>
          <a:xfrm>
            <a:off x="350837" y="1439862"/>
            <a:ext cx="3733800" cy="1015663"/>
          </a:xfrm>
          <a:prstGeom prst="rect">
            <a:avLst/>
          </a:prstGeom>
          <a:noFill/>
        </p:spPr>
        <p:txBody>
          <a:bodyPr wrap="square" rtlCol="0">
            <a:spAutoFit/>
          </a:bodyPr>
          <a:lstStyle/>
          <a:p>
            <a:endParaRPr lang="ru-RU" sz="2000" dirty="0">
              <a:latin typeface="+mj-lt"/>
            </a:endParaRPr>
          </a:p>
          <a:p>
            <a:r>
              <a:rPr lang="en-US" sz="2000" dirty="0">
                <a:hlinkClick r:id="rId2"/>
              </a:rPr>
              <a:t>http://</a:t>
            </a:r>
            <a:r>
              <a:rPr lang="en-US" sz="2000" dirty="0" smtClean="0">
                <a:hlinkClick r:id="rId2"/>
              </a:rPr>
              <a:t>www1.nyc.gov/connect/applications.page</a:t>
            </a:r>
            <a:r>
              <a:rPr lang="en-US" sz="2000" dirty="0" smtClean="0"/>
              <a:t> </a:t>
            </a:r>
            <a:endParaRPr lang="en-US" sz="2000" dirty="0" smtClean="0">
              <a:latin typeface="+mj-lt"/>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42037" y="220662"/>
            <a:ext cx="5772150" cy="65921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132289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dirty="0" smtClean="0"/>
              <a:t>Москва</a:t>
            </a:r>
            <a:endParaRPr lang="en-US" dirty="0">
              <a:solidFill>
                <a:schemeClr val="bg1">
                  <a:lumMod val="50000"/>
                  <a:lumOff val="50000"/>
                </a:schemeClr>
              </a:solidFill>
            </a:endParaRPr>
          </a:p>
        </p:txBody>
      </p:sp>
      <p:sp>
        <p:nvSpPr>
          <p:cNvPr id="7" name="TextBox 6"/>
          <p:cNvSpPr txBox="1"/>
          <p:nvPr/>
        </p:nvSpPr>
        <p:spPr>
          <a:xfrm>
            <a:off x="350837" y="1439862"/>
            <a:ext cx="11506200" cy="5355312"/>
          </a:xfrm>
          <a:prstGeom prst="rect">
            <a:avLst/>
          </a:prstGeom>
          <a:noFill/>
        </p:spPr>
        <p:txBody>
          <a:bodyPr wrap="square" rtlCol="0">
            <a:spAutoFit/>
          </a:bodyPr>
          <a:lstStyle/>
          <a:p>
            <a:pPr marL="342900" indent="-342900">
              <a:buFont typeface="+mj-lt"/>
              <a:buAutoNum type="arabicPeriod"/>
            </a:pPr>
            <a:endParaRPr lang="ru-RU" b="1" dirty="0" smtClean="0"/>
          </a:p>
          <a:p>
            <a:pPr marL="342900" indent="-342900">
              <a:buFont typeface="+mj-lt"/>
              <a:buAutoNum type="arabicPeriod"/>
            </a:pPr>
            <a:r>
              <a:rPr lang="ru-RU" b="1" dirty="0" smtClean="0"/>
              <a:t>Транспорт </a:t>
            </a:r>
            <a:r>
              <a:rPr lang="ru-RU" b="1" dirty="0"/>
              <a:t>Москвы. </a:t>
            </a:r>
            <a:r>
              <a:rPr lang="ru-RU" dirty="0"/>
              <a:t>Отправка бесплатных сообщений владельцам автомобилей, интерактивная карта, проверка наложенных штрафов ГИБДД г. Москвы и фактов эвакуации автомобиля, справочная информация для автолюбителей и пешеходов.</a:t>
            </a:r>
          </a:p>
          <a:p>
            <a:pPr marL="342900" indent="-342900">
              <a:buFont typeface="+mj-lt"/>
              <a:buAutoNum type="arabicPeriod"/>
            </a:pPr>
            <a:r>
              <a:rPr lang="ru-RU" b="1" dirty="0"/>
              <a:t>Мобильная приемная. </a:t>
            </a:r>
            <a:r>
              <a:rPr lang="ru-RU" dirty="0"/>
              <a:t>14 типовых и ряд сезонных обращений (не вывезенный мусор, гололед во дворе, ямы на дорогах и прочее), все сообщения рассматриваются в течение 8 рабочих дней. Отслеживание статуса сообщения.</a:t>
            </a:r>
          </a:p>
          <a:p>
            <a:pPr marL="342900" indent="-342900">
              <a:buFont typeface="+mj-lt"/>
              <a:buAutoNum type="arabicPeriod"/>
            </a:pPr>
            <a:r>
              <a:rPr lang="ru-RU" b="1" dirty="0" err="1"/>
              <a:t>Госуслуги</a:t>
            </a:r>
            <a:r>
              <a:rPr lang="ru-RU" b="1" dirty="0"/>
              <a:t> Москвы. </a:t>
            </a:r>
            <a:r>
              <a:rPr lang="ru-RU" dirty="0"/>
              <a:t>Интерактивная карта объектов городской инфраструктуры.</a:t>
            </a:r>
          </a:p>
          <a:p>
            <a:pPr marL="342900" indent="-342900">
              <a:buFont typeface="+mj-lt"/>
              <a:buAutoNum type="arabicPeriod"/>
            </a:pPr>
            <a:r>
              <a:rPr lang="ru-RU" b="1" dirty="0"/>
              <a:t>Парковки Москвы.</a:t>
            </a:r>
            <a:r>
              <a:rPr lang="ru-RU" dirty="0"/>
              <a:t> Поиск парковок, интерактивная карта, управление парковкой.</a:t>
            </a:r>
          </a:p>
          <a:p>
            <a:pPr marL="342900" indent="-342900">
              <a:buFont typeface="+mj-lt"/>
              <a:buAutoNum type="arabicPeriod"/>
            </a:pPr>
            <a:r>
              <a:rPr lang="ru-RU" b="1" dirty="0"/>
              <a:t>ЖКХ Москвы. </a:t>
            </a:r>
            <a:r>
              <a:rPr lang="ru-RU" dirty="0"/>
              <a:t>Сведения об оплате коммунальных услуг, планы по отключению горячей воды, ввод показаний счетчиков водоснабжения, интерактивная карта.</a:t>
            </a:r>
          </a:p>
          <a:p>
            <a:pPr marL="342900" indent="-342900">
              <a:buFont typeface="+mj-lt"/>
              <a:buAutoNum type="arabicPeriod"/>
            </a:pPr>
            <a:r>
              <a:rPr lang="ru-RU" b="1" dirty="0"/>
              <a:t>Мобильный туристический портал Москвы.</a:t>
            </a:r>
            <a:r>
              <a:rPr lang="ru-RU" dirty="0"/>
              <a:t> Интересные места, маршруты и события Москвы, интерактивная карта с указанием городских объектов и каталогом мест по интересам, справочная и контактная информация по отелям Москвы, афиша самых интересных событий и краткое описание экскурсионных маршрутов.</a:t>
            </a:r>
          </a:p>
          <a:p>
            <a:pPr marL="342900" indent="-342900">
              <a:buFont typeface="+mj-lt"/>
              <a:buAutoNum type="arabicPeriod"/>
            </a:pPr>
            <a:r>
              <a:rPr lang="ru-RU" b="1" dirty="0"/>
              <a:t>Узнай Москву.</a:t>
            </a:r>
            <a:r>
              <a:rPr lang="ru-RU" dirty="0"/>
              <a:t> Интерактивная карта с указанием интересных городских объектов, справочная информация, исторические дома города.</a:t>
            </a:r>
          </a:p>
          <a:p>
            <a:pPr marL="342900" indent="-342900">
              <a:buFont typeface="+mj-lt"/>
              <a:buAutoNum type="arabicPeriod"/>
            </a:pPr>
            <a:endParaRPr lang="ru-RU" dirty="0" smtClean="0"/>
          </a:p>
          <a:p>
            <a:r>
              <a:rPr lang="en-US" dirty="0" smtClean="0">
                <a:hlinkClick r:id="rId2"/>
              </a:rPr>
              <a:t>http</a:t>
            </a:r>
            <a:r>
              <a:rPr lang="en-US" dirty="0">
                <a:hlinkClick r:id="rId2"/>
              </a:rPr>
              <a:t>://dit.mos.ru/apps/</a:t>
            </a:r>
            <a:endParaRPr lang="en-US" dirty="0" smtClean="0">
              <a:latin typeface="+mj-lt"/>
            </a:endParaRPr>
          </a:p>
        </p:txBody>
      </p:sp>
      <p:pic>
        <p:nvPicPr>
          <p:cNvPr id="4098" name="Picture 2" descr="http://dit.mos.ru/apps/web/css/img/big_transpor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3022" y="128817"/>
            <a:ext cx="1208504" cy="131104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http://dit.mos.ru/apps/web/css/img/big_mpgu.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28762" y="128817"/>
            <a:ext cx="1209075" cy="1311045"/>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http://dit.mos.ru/apps/web/css/img/big_mpp.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58409" y="137444"/>
            <a:ext cx="1207828" cy="1302418"/>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http://dit.mos.ru/apps/web/css/img/big_jkh.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86283" y="137444"/>
            <a:ext cx="1208354" cy="1302418"/>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descr="http://dit.mos.ru/apps/web/css/img/big_mtp.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321359" y="137445"/>
            <a:ext cx="1201678" cy="1302418"/>
          </a:xfrm>
          <a:prstGeom prst="rect">
            <a:avLst/>
          </a:prstGeom>
          <a:noFill/>
          <a:extLst>
            <a:ext uri="{909E8E84-426E-40DD-AFC4-6F175D3DCCD1}">
              <a14:hiddenFill xmlns:a14="http://schemas.microsoft.com/office/drawing/2010/main">
                <a:solidFill>
                  <a:srgbClr val="FFFFFF"/>
                </a:solidFill>
              </a14:hiddenFill>
            </a:ext>
          </a:extLst>
        </p:spPr>
      </p:pic>
      <p:pic>
        <p:nvPicPr>
          <p:cNvPr id="4108" name="Picture 12" descr="http://dit.mos.ru/apps/web/upload/icons/icon_UM_1.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893501" y="150697"/>
            <a:ext cx="1181736" cy="12891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14445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dirty="0" smtClean="0"/>
              <a:t>Астана</a:t>
            </a:r>
            <a:endParaRPr lang="en-US" dirty="0">
              <a:solidFill>
                <a:schemeClr val="bg1">
                  <a:lumMod val="50000"/>
                  <a:lumOff val="50000"/>
                </a:schemeClr>
              </a:solidFill>
            </a:endParaRPr>
          </a:p>
        </p:txBody>
      </p:sp>
      <p:pic>
        <p:nvPicPr>
          <p:cNvPr id="5122" name="Picture 2" descr="alt tex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13237" y="1087763"/>
            <a:ext cx="7620000" cy="5105401"/>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350837" y="1439862"/>
            <a:ext cx="3733800" cy="4401205"/>
          </a:xfrm>
          <a:prstGeom prst="rect">
            <a:avLst/>
          </a:prstGeom>
          <a:noFill/>
        </p:spPr>
        <p:txBody>
          <a:bodyPr wrap="square" rtlCol="0">
            <a:spAutoFit/>
          </a:bodyPr>
          <a:lstStyle/>
          <a:p>
            <a:r>
              <a:rPr lang="ru-RU" sz="2000" dirty="0"/>
              <a:t>Проект «</a:t>
            </a:r>
            <a:r>
              <a:rPr lang="ru-RU" sz="2000" dirty="0" err="1"/>
              <a:t>Smart</a:t>
            </a:r>
            <a:r>
              <a:rPr lang="ru-RU" sz="2000" dirty="0"/>
              <a:t> </a:t>
            </a:r>
            <a:r>
              <a:rPr lang="ru-RU" sz="2000" dirty="0" err="1"/>
              <a:t>Astana</a:t>
            </a:r>
            <a:r>
              <a:rPr lang="ru-RU" sz="2000" dirty="0"/>
              <a:t>» направлен на комплексную модернизацию инфраструктуры Астаны и позволит создать более комфортные условия горожанам для работы и отдыха. Его концепция основана на взаимодействии 6 характеристик: умные люди, умная экономика, мобильный доступ, умная окружающая среда, умный </a:t>
            </a:r>
            <a:r>
              <a:rPr lang="ru-RU" sz="2000" dirty="0" err="1"/>
              <a:t>акимат</a:t>
            </a:r>
            <a:r>
              <a:rPr lang="ru-RU" sz="2000" dirty="0"/>
              <a:t>, умная жилищная среда.</a:t>
            </a:r>
            <a:endParaRPr lang="en-US" sz="2000" dirty="0" smtClean="0">
              <a:latin typeface="+mj-lt"/>
            </a:endParaRPr>
          </a:p>
        </p:txBody>
      </p:sp>
    </p:spTree>
    <p:extLst>
      <p:ext uri="{BB962C8B-B14F-4D97-AF65-F5344CB8AC3E}">
        <p14:creationId xmlns:p14="http://schemas.microsoft.com/office/powerpoint/2010/main" val="7725817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1_5-30405_Build_Template_16x9_DarkBlue_Color_Background">
  <a:themeElements>
    <a:clrScheme name="Build - Dark Blue">
      <a:dk1>
        <a:srgbClr val="000000"/>
      </a:dk1>
      <a:lt1>
        <a:srgbClr val="FFFFFF"/>
      </a:lt1>
      <a:dk2>
        <a:srgbClr val="00188F"/>
      </a:dk2>
      <a:lt2>
        <a:srgbClr val="FFFFFF"/>
      </a:lt2>
      <a:accent1>
        <a:srgbClr val="00BCF2"/>
      </a:accent1>
      <a:accent2>
        <a:srgbClr val="9B4F96"/>
      </a:accent2>
      <a:accent3>
        <a:srgbClr val="E81123"/>
      </a:accent3>
      <a:accent4>
        <a:srgbClr val="00D8CC"/>
      </a:accent4>
      <a:accent5>
        <a:srgbClr val="7FBA00"/>
      </a:accent5>
      <a:accent6>
        <a:srgbClr val="FF8C00"/>
      </a:accent6>
      <a:hlink>
        <a:srgbClr val="00BCF2"/>
      </a:hlink>
      <a:folHlink>
        <a:srgbClr val="00BCF2"/>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2.xml><?xml version="1.0" encoding="utf-8"?>
<a:theme xmlns:a="http://schemas.openxmlformats.org/drawingml/2006/main" name="4_5-30405_Build_Template_16x9_White_Background">
  <a:themeElements>
    <a:clrScheme name="Build">
      <a:dk1>
        <a:srgbClr val="000000"/>
      </a:dk1>
      <a:lt1>
        <a:srgbClr val="FFFFFF"/>
      </a:lt1>
      <a:dk2>
        <a:srgbClr val="00BCF2"/>
      </a:dk2>
      <a:lt2>
        <a:srgbClr val="FFFFFF"/>
      </a:lt2>
      <a:accent1>
        <a:srgbClr val="00BCF2"/>
      </a:accent1>
      <a:accent2>
        <a:srgbClr val="9B4F96"/>
      </a:accent2>
      <a:accent3>
        <a:srgbClr val="E81123"/>
      </a:accent3>
      <a:accent4>
        <a:srgbClr val="00188F"/>
      </a:accent4>
      <a:accent5>
        <a:srgbClr val="7FBA00"/>
      </a:accent5>
      <a:accent6>
        <a:srgbClr val="FF8C00"/>
      </a:accent6>
      <a:hlink>
        <a:srgbClr val="000000"/>
      </a:hlink>
      <a:folHlink>
        <a:srgbClr val="0C0C0C"/>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3.xml><?xml version="1.0" encoding="utf-8"?>
<a:theme xmlns:a="http://schemas.openxmlformats.org/drawingml/2006/main" name="3_5-30405_Build_Template_16x9_Red_Color_Background">
  <a:themeElements>
    <a:clrScheme name="Build-Red">
      <a:dk1>
        <a:srgbClr val="000000"/>
      </a:dk1>
      <a:lt1>
        <a:srgbClr val="FFFFFF"/>
      </a:lt1>
      <a:dk2>
        <a:srgbClr val="E34A28"/>
      </a:dk2>
      <a:lt2>
        <a:srgbClr val="FFFFFF"/>
      </a:lt2>
      <a:accent1>
        <a:srgbClr val="00BCF2"/>
      </a:accent1>
      <a:accent2>
        <a:srgbClr val="9B4F96"/>
      </a:accent2>
      <a:accent3>
        <a:srgbClr val="00D8CC"/>
      </a:accent3>
      <a:accent4>
        <a:srgbClr val="00188F"/>
      </a:accent4>
      <a:accent5>
        <a:srgbClr val="7FBA00"/>
      </a:accent5>
      <a:accent6>
        <a:srgbClr val="FF8C00"/>
      </a:accent6>
      <a:hlink>
        <a:srgbClr val="FFFFFF"/>
      </a:hlink>
      <a:folHlink>
        <a:srgbClr val="FFFFFF"/>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4.xml><?xml version="1.0" encoding="utf-8"?>
<a:theme xmlns:a="http://schemas.openxmlformats.org/drawingml/2006/main" name="2_5-30405_Build_Template_16x9_LightBlue_Color_Background">
  <a:themeElements>
    <a:clrScheme name="Build - Light Blue">
      <a:dk1>
        <a:srgbClr val="000000"/>
      </a:dk1>
      <a:lt1>
        <a:srgbClr val="FFFFFF"/>
      </a:lt1>
      <a:dk2>
        <a:srgbClr val="00BCF2"/>
      </a:dk2>
      <a:lt2>
        <a:srgbClr val="FFFFFF"/>
      </a:lt2>
      <a:accent1>
        <a:srgbClr val="00188F"/>
      </a:accent1>
      <a:accent2>
        <a:srgbClr val="9B4F96"/>
      </a:accent2>
      <a:accent3>
        <a:srgbClr val="E34A28"/>
      </a:accent3>
      <a:accent4>
        <a:srgbClr val="00D8CC"/>
      </a:accent4>
      <a:accent5>
        <a:srgbClr val="7FBA00"/>
      </a:accent5>
      <a:accent6>
        <a:srgbClr val="FF8C00"/>
      </a:accent6>
      <a:hlink>
        <a:srgbClr val="00188F"/>
      </a:hlink>
      <a:folHlink>
        <a:srgbClr val="00188F"/>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5.xml><?xml version="1.0" encoding="utf-8"?>
<a:theme xmlns:a="http://schemas.openxmlformats.org/drawingml/2006/main" name="Build_Template_16x9 (2)">
  <a:themeElements>
    <a:clrScheme name="Build - Dark Blue">
      <a:dk1>
        <a:srgbClr val="000000"/>
      </a:dk1>
      <a:lt1>
        <a:srgbClr val="FFFFFF"/>
      </a:lt1>
      <a:dk2>
        <a:srgbClr val="00188F"/>
      </a:dk2>
      <a:lt2>
        <a:srgbClr val="FFFFFF"/>
      </a:lt2>
      <a:accent1>
        <a:srgbClr val="00BCF2"/>
      </a:accent1>
      <a:accent2>
        <a:srgbClr val="9B4F96"/>
      </a:accent2>
      <a:accent3>
        <a:srgbClr val="E81123"/>
      </a:accent3>
      <a:accent4>
        <a:srgbClr val="00D8CC"/>
      </a:accent4>
      <a:accent5>
        <a:srgbClr val="7FBA00"/>
      </a:accent5>
      <a:accent6>
        <a:srgbClr val="FF8C00"/>
      </a:accent6>
      <a:hlink>
        <a:srgbClr val="00BCF2"/>
      </a:hlink>
      <a:folHlink>
        <a:srgbClr val="00BCF2"/>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rackTaxHTField0 xmlns="2295e2e7-0eeb-498e-8716-217bb2ee6ee3">
      <Terms xmlns="http://schemas.microsoft.com/office/infopath/2007/PartnerControls"/>
    </TrackTaxHTField0>
    <CampaignTaxHTField0 xmlns="2295e2e7-0eeb-498e-8716-217bb2ee6ee3">
      <Terms xmlns="http://schemas.microsoft.com/office/infopath/2007/PartnerControls"/>
    </CampaignTaxHTField0>
    <Event_x0020_End_x0020_Date xmlns="2295e2e7-0eeb-498e-8716-217bb2ee6ee3">2012-11-02T07:00:00+00:00</Event_x0020_End_x0020_Date>
    <Event_x0020_Start_x0020_Date xmlns="2295e2e7-0eeb-498e-8716-217bb2ee6ee3">2012-10-29T07:00:00+00:00</Event_x0020_Start_x0020_Date>
    <MS_x0020_Speaker xmlns="2295e2e7-0eeb-498e-8716-217bb2ee6ee3">
      <UserInfo>
        <DisplayName/>
        <AccountId xsi:nil="true"/>
        <AccountType/>
      </UserInfo>
    </MS_x0020_Speaker>
    <External_x0020_Speaker xmlns="2295e2e7-0eeb-498e-8716-217bb2ee6ee3"> Stefan Wick</External_x0020_Speaker>
    <Session_x0020_Code xmlns="2295e2e7-0eeb-498e-8716-217bb2ee6ee3">3-045</Session_x0020_Code>
    <ProductTaxHTField0 xmlns="2295e2e7-0eeb-498e-8716-217bb2ee6ee3">
      <Terms xmlns="http://schemas.microsoft.com/office/infopath/2007/PartnerControls"/>
    </ProductTaxHTField0>
    <Presentation_x0020_Date xmlns="2295e2e7-0eeb-498e-8716-217bb2ee6ee3">2012-10-31T00:00:00-07:00</Presentation_x0020_Date>
    <Event_x0020_LocationTaxHTField0 xmlns="2295e2e7-0eeb-498e-8716-217bb2ee6ee3">
      <Terms xmlns="http://schemas.microsoft.com/office/infopath/2007/PartnerControls">
        <TermInfo xmlns="http://schemas.microsoft.com/office/infopath/2007/PartnerControls">
          <TermName xmlns="http://schemas.microsoft.com/office/infopath/2007/PartnerControls">Redmond</TermName>
          <TermId xmlns="http://schemas.microsoft.com/office/infopath/2007/PartnerControls">c18f3657-b811-49ee-9b08-ce77b3e7702b</TermId>
        </TermInfo>
      </Terms>
    </Event_x0020_LocationTaxHTField0>
    <Event1TaxHTField0 xmlns="2295e2e7-0eeb-498e-8716-217bb2ee6ee3">
      <Terms xmlns="http://schemas.microsoft.com/office/infopath/2007/PartnerControls">
        <TermInfo xmlns="http://schemas.microsoft.com/office/infopath/2007/PartnerControls">
          <TermName xmlns="http://schemas.microsoft.com/office/infopath/2007/PartnerControls">BUILD</TermName>
          <TermId xmlns="http://schemas.microsoft.com/office/infopath/2007/PartnerControls">58542b36-5bf5-46a6-a53f-a41fb7a73785</TermId>
        </TermInfo>
      </Terms>
    </Event1TaxHTField0>
    <MS_x0020_Content_x0020_Owner xmlns="2295e2e7-0eeb-498e-8716-217bb2ee6ee3">
      <UserInfo>
        <DisplayName/>
        <AccountId xsi:nil="true"/>
        <AccountType/>
      </UserInfo>
    </MS_x0020_Content_x0020_Owner>
    <Event_x0020_VenueTaxHTField0 xmlns="2295e2e7-0eeb-498e-8716-217bb2ee6ee3">
      <Terms xmlns="http://schemas.microsoft.com/office/infopath/2007/PartnerControls">
        <TermInfo xmlns="http://schemas.microsoft.com/office/infopath/2007/PartnerControls">
          <TermName xmlns="http://schemas.microsoft.com/office/infopath/2007/PartnerControls">Microsoft Conference Center</TermName>
          <TermId xmlns="http://schemas.microsoft.com/office/infopath/2007/PartnerControls">9ee5e79d-18a6-44c6-bfde-7021198eb4fc</TermId>
        </TermInfo>
      </Terms>
    </Event_x0020_VenueTaxHTField0>
    <TaxCatchAll xmlns="230e9df3-be65-4c73-a93b-d1236ebd677e">
      <Value>309</Value>
      <Value>308</Value>
      <Value>605</Value>
    </TaxCatchAll>
    <AudienceTaxHTField0 xmlns="8b529f77-48ab-4581-b468-93f09345b8aa">
      <Terms xmlns="http://schemas.microsoft.com/office/infopath/2007/PartnerControls"/>
    </AudienceTaxHTField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B88FC3ECA26D1C46B3C4C83281D2EB9C003BBE479AF4108146A616B6B5E7069DBC" ma:contentTypeVersion="61" ma:contentTypeDescription="" ma:contentTypeScope="" ma:versionID="e0a86041a56020ff4ea211664d8cb510">
  <xsd:schema xmlns:xsd="http://www.w3.org/2001/XMLSchema" xmlns:xs="http://www.w3.org/2001/XMLSchema" xmlns:p="http://schemas.microsoft.com/office/2006/metadata/properties" xmlns:ns2="2295e2e7-0eeb-498e-8716-217bb2ee6ee3" xmlns:ns3="230e9df3-be65-4c73-a93b-d1236ebd677e" xmlns:ns4="8b529f77-48ab-4581-b468-93f09345b8aa" targetNamespace="http://schemas.microsoft.com/office/2006/metadata/properties" ma:root="true" ma:fieldsID="5e835464bd230cacb7fe8686bec35256" ns2:_="" ns3:_="" ns4:_="">
    <xsd:import namespace="2295e2e7-0eeb-498e-8716-217bb2ee6ee3"/>
    <xsd:import namespace="230e9df3-be65-4c73-a93b-d1236ebd677e"/>
    <xsd:import namespace="8b529f77-48ab-4581-b468-93f09345b8aa"/>
    <xsd:element name="properties">
      <xsd:complexType>
        <xsd:sequence>
          <xsd:element name="documentManagement">
            <xsd:complexType>
              <xsd:all>
                <xsd:element ref="ns2:Event_x0020_Start_x0020_Date" minOccurs="0"/>
                <xsd:element ref="ns2:Event_x0020_End_x0020_Date" minOccurs="0"/>
                <xsd:element ref="ns2:Presentation_x0020_Date" minOccurs="0"/>
                <xsd:element ref="ns2:MS_x0020_Speaker" minOccurs="0"/>
                <xsd:element ref="ns2:External_x0020_Speaker" minOccurs="0"/>
                <xsd:element ref="ns2:Session_x0020_Code" minOccurs="0"/>
                <xsd:element ref="ns2:MS_x0020_Content_x0020_Owner" minOccurs="0"/>
                <xsd:element ref="ns3:TaxCatchAll" minOccurs="0"/>
                <xsd:element ref="ns2:ProductTaxHTField0" minOccurs="0"/>
                <xsd:element ref="ns3:TaxCatchAllLabel" minOccurs="0"/>
                <xsd:element ref="ns2:CampaignTaxHTField0" minOccurs="0"/>
                <xsd:element ref="ns2:TrackTaxHTField0" minOccurs="0"/>
                <xsd:element ref="ns2:Event_x0020_VenueTaxHTField0" minOccurs="0"/>
                <xsd:element ref="ns4:AudienceTaxHTField0" minOccurs="0"/>
                <xsd:element ref="ns2:Event_x0020_LocationTaxHTField0" minOccurs="0"/>
                <xsd:element ref="ns2:Event1TaxHTField0"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95e2e7-0eeb-498e-8716-217bb2ee6ee3" elementFormDefault="qualified">
    <xsd:import namespace="http://schemas.microsoft.com/office/2006/documentManagement/types"/>
    <xsd:import namespace="http://schemas.microsoft.com/office/infopath/2007/PartnerControls"/>
    <xsd:element name="Event_x0020_Start_x0020_Date" ma:index="5" nillable="true" ma:displayName="Event Start Date" ma:format="DateOnly" ma:internalName="Event_x0020_Start_x0020_Date">
      <xsd:simpleType>
        <xsd:restriction base="dms:DateTime"/>
      </xsd:simpleType>
    </xsd:element>
    <xsd:element name="Event_x0020_End_x0020_Date" ma:index="6" nillable="true" ma:displayName="Event End Date" ma:format="DateOnly" ma:internalName="Event_x0020_End_x0020_Date">
      <xsd:simpleType>
        <xsd:restriction base="dms:DateTime"/>
      </xsd:simpleType>
    </xsd:element>
    <xsd:element name="Presentation_x0020_Date" ma:index="7" nillable="true" ma:displayName="Presentation Date" ma:format="DateOnly" ma:internalName="Presentation_x0020_Date" ma:readOnly="false">
      <xsd:simpleType>
        <xsd:restriction base="dms:DateTime"/>
      </xsd:simpleType>
    </xsd:element>
    <xsd:element name="MS_x0020_Speaker" ma:index="8" nillable="true" ma:displayName="MS Speaker" ma:list="UserInfo" ma:SharePointGroup="0" ma:internalName="MS_x0020_Speake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9" nillable="true" ma:displayName="Speaker" ma:internalName="External_x0020_Speaker">
      <xsd:simpleType>
        <xsd:restriction base="dms:Text">
          <xsd:maxLength value="255"/>
        </xsd:restriction>
      </xsd:simpleType>
    </xsd:element>
    <xsd:element name="Session_x0020_Code" ma:index="13" nillable="true" ma:displayName="Session Code" ma:internalName="Session_x0020_Code" ma:readOnly="false">
      <xsd:simpleType>
        <xsd:restriction base="dms:Text">
          <xsd:maxLength value="255"/>
        </xsd:restriction>
      </xsd:simpleType>
    </xsd:element>
    <xsd:element name="MS_x0020_Content_x0020_Owner" ma:index="15"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ProductTaxHTField0" ma:index="19" nillable="true" ma:taxonomy="true" ma:internalName="ProductTaxHTField0" ma:taxonomyFieldName="Product" ma:displayName="Product" ma:default="" ma:fieldId="{59a4a0b0-ed64-4542-a55e-4a6c70bd0ce0}" ma:taxonomyMulti="true" ma:sspId="e385fb40-52d4-4fae-9c5b-3e8ff8a5878e" ma:termSetId="3005e9c6-5dbe-483c-971d-51ba052e9268" ma:anchorId="00000000-0000-0000-0000-000000000000" ma:open="false" ma:isKeyword="false">
      <xsd:complexType>
        <xsd:sequence>
          <xsd:element ref="pc:Terms" minOccurs="0" maxOccurs="1"/>
        </xsd:sequence>
      </xsd:complexType>
    </xsd:element>
    <xsd:element name="CampaignTaxHTField0" ma:index="22" nillable="true" ma:taxonomy="true" ma:internalName="CampaignTaxHTField0" ma:taxonomyFieldName="Campaign" ma:displayName="Campaign" ma:default="" ma:fieldId="{bcb0c99d-b00c-42c6-a16b-e1e19731231d}" ma:sspId="e385fb40-52d4-4fae-9c5b-3e8ff8a5878e" ma:termSetId="769410c5-f612-414c-bc8d-14eb300b4117" ma:anchorId="00000000-0000-0000-0000-000000000000" ma:open="false" ma:isKeyword="false">
      <xsd:complexType>
        <xsd:sequence>
          <xsd:element ref="pc:Terms" minOccurs="0" maxOccurs="1"/>
        </xsd:sequence>
      </xsd:complexType>
    </xsd:element>
    <xsd:element name="TrackTaxHTField0" ma:index="23" nillable="true" ma:taxonomy="true" ma:internalName="TrackTaxHTField0" ma:taxonomyFieldName="Track" ma:displayName="Track" ma:readOnly="false" ma:default="" ma:fieldId="{95cacdfb-fc4c-4855-b7e7-906e6cf614c7}" ma:sspId="e385fb40-52d4-4fae-9c5b-3e8ff8a5878e" ma:termSetId="0e8a185d-72dd-4c1d-8327-06082ee7fbb4" ma:anchorId="00000000-0000-0000-0000-000000000000" ma:open="false" ma:isKeyword="false">
      <xsd:complexType>
        <xsd:sequence>
          <xsd:element ref="pc:Terms" minOccurs="0" maxOccurs="1"/>
        </xsd:sequence>
      </xsd:complexType>
    </xsd:element>
    <xsd:element name="Event_x0020_VenueTaxHTField0" ma:index="25" nillable="true" ma:taxonomy="true" ma:internalName="Event_x0020_VenueTaxHTField0" ma:taxonomyFieldName="Event_x0020_Venue" ma:displayName="Event Venue" ma:readOnly="false" ma:default="" ma:fieldId="{72225233-bea3-47c9-bcc0-70aff672e91a}" ma:sspId="e385fb40-52d4-4fae-9c5b-3e8ff8a5878e" ma:termSetId="8280d8e6-c94b-487a-bd8b-a7d74984b60f" ma:anchorId="00000000-0000-0000-0000-000000000000" ma:open="false" ma:isKeyword="false">
      <xsd:complexType>
        <xsd:sequence>
          <xsd:element ref="pc:Terms" minOccurs="0" maxOccurs="1"/>
        </xsd:sequence>
      </xsd:complexType>
    </xsd:element>
    <xsd:element name="Event_x0020_LocationTaxHTField0" ma:index="27" nillable="true" ma:taxonomy="true" ma:internalName="Event_x0020_LocationTaxHTField0" ma:taxonomyFieldName="Event_x0020_Location" ma:displayName="Event Location" ma:readOnly="false" ma:default="" ma:fieldId="{721246b6-18f0-4d78-9fb7-960f4884f52f}" ma:sspId="e385fb40-52d4-4fae-9c5b-3e8ff8a5878e" ma:termSetId="9f38d074-2cf4-4ed1-a6e5-5a4bce426041" ma:anchorId="00000000-0000-0000-0000-000000000000" ma:open="false" ma:isKeyword="false">
      <xsd:complexType>
        <xsd:sequence>
          <xsd:element ref="pc:Terms" minOccurs="0" maxOccurs="1"/>
        </xsd:sequence>
      </xsd:complexType>
    </xsd:element>
    <xsd:element name="Event1TaxHTField0" ma:index="30" nillable="true" ma:taxonomy="true" ma:internalName="Event1TaxHTField0" ma:taxonomyFieldName="Event1" ma:displayName="Event Name" ma:readOnly="false" ma:default="" ma:fieldId="{173efa96-a0c5-4b7e-a5c5-ebf0027a79b9}" ma:sspId="e385fb40-52d4-4fae-9c5b-3e8ff8a5878e" ma:termSetId="a93ddb37-2243-4aad-9cf2-0d00c5bfa8eb"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09db2fa7-4ee4-4bb3-80e9-fade681f539b}" ma:internalName="TaxCatchAll" ma:showField="CatchAllData" ma:web="2295e2e7-0eeb-498e-8716-217bb2ee6ee3">
      <xsd:complexType>
        <xsd:complexContent>
          <xsd:extension base="dms:MultiChoiceLookup">
            <xsd:sequence>
              <xsd:element name="Value" type="dms:Lookup" maxOccurs="unbounded" minOccurs="0" nillable="true"/>
            </xsd:sequence>
          </xsd:extension>
        </xsd:complexContent>
      </xsd:complexType>
    </xsd:element>
    <xsd:element name="TaxCatchAllLabel" ma:index="20" nillable="true" ma:displayName="Taxonomy Catch All Column1" ma:hidden="true" ma:list="{09db2fa7-4ee4-4bb3-80e9-fade681f539b}" ma:internalName="TaxCatchAllLabel" ma:readOnly="true" ma:showField="CatchAllDataLabel" ma:web="2295e2e7-0eeb-498e-8716-217bb2ee6ee3">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8b529f77-48ab-4581-b468-93f09345b8aa" elementFormDefault="qualified">
    <xsd:import namespace="http://schemas.microsoft.com/office/2006/documentManagement/types"/>
    <xsd:import namespace="http://schemas.microsoft.com/office/infopath/2007/PartnerControls"/>
    <xsd:element name="AudienceTaxHTField0" ma:index="26" nillable="true" ma:taxonomy="true" ma:internalName="AudienceTaxHTField0" ma:taxonomyFieldName="Audience" ma:displayName="Audience" ma:readOnly="false" ma:default="" ma:fieldId="{6a4ad93e-f836-4089-85dd-0b5a8d4c5063}" ma:taxonomyMulti="true" ma:sspId="e385fb40-52d4-4fae-9c5b-3e8ff8a5878e" ma:termSetId="147febbf-7221-47e1-ac97-bfa1a8e909cb" ma:anchorId="00000000-0000-0000-0000-000000000000" ma:open="fals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8"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purl.org/dc/dcmitype/"/>
    <ds:schemaRef ds:uri="http://schemas.microsoft.com/office/2006/metadata/properties"/>
    <ds:schemaRef ds:uri="http://www.w3.org/XML/1998/namespace"/>
    <ds:schemaRef ds:uri="http://schemas.microsoft.com/office/2006/documentManagement/types"/>
    <ds:schemaRef ds:uri="http://schemas.microsoft.com/office/infopath/2007/PartnerControls"/>
    <ds:schemaRef ds:uri="http://purl.org/dc/elements/1.1/"/>
    <ds:schemaRef ds:uri="http://schemas.openxmlformats.org/package/2006/metadata/core-properties"/>
    <ds:schemaRef ds:uri="http://purl.org/dc/terms/"/>
    <ds:schemaRef ds:uri="8b529f77-48ab-4581-b468-93f09345b8aa"/>
    <ds:schemaRef ds:uri="230e9df3-be65-4c73-a93b-d1236ebd677e"/>
    <ds:schemaRef ds:uri="2295e2e7-0eeb-498e-8716-217bb2ee6ee3"/>
  </ds:schemaRefs>
</ds:datastoreItem>
</file>

<file path=customXml/itemProps2.xml><?xml version="1.0" encoding="utf-8"?>
<ds:datastoreItem xmlns:ds="http://schemas.openxmlformats.org/officeDocument/2006/customXml" ds:itemID="{77F4C29F-EB88-4408-9B4D-7E65470C021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95e2e7-0eeb-498e-8716-217bb2ee6ee3"/>
    <ds:schemaRef ds:uri="230e9df3-be65-4c73-a93b-d1236ebd677e"/>
    <ds:schemaRef ds:uri="8b529f77-48ab-4581-b468-93f09345b8a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Build_Template_16x9</Template>
  <TotalTime>2506</TotalTime>
  <Words>628</Words>
  <Application>Microsoft Office PowerPoint</Application>
  <PresentationFormat>Custom</PresentationFormat>
  <Paragraphs>103</Paragraphs>
  <Slides>21</Slides>
  <Notes>1</Notes>
  <HiddenSlides>0</HiddenSlides>
  <MMClips>0</MMClips>
  <ScaleCrop>false</ScaleCrop>
  <HeadingPairs>
    <vt:vector size="6" baseType="variant">
      <vt:variant>
        <vt:lpstr>Fonts Used</vt:lpstr>
      </vt:variant>
      <vt:variant>
        <vt:i4>7</vt:i4>
      </vt:variant>
      <vt:variant>
        <vt:lpstr>Theme</vt:lpstr>
      </vt:variant>
      <vt:variant>
        <vt:i4>5</vt:i4>
      </vt:variant>
      <vt:variant>
        <vt:lpstr>Slide Titles</vt:lpstr>
      </vt:variant>
      <vt:variant>
        <vt:i4>21</vt:i4>
      </vt:variant>
    </vt:vector>
  </HeadingPairs>
  <TitlesOfParts>
    <vt:vector size="33" baseType="lpstr">
      <vt:lpstr>ＭＳ Ｐゴシック</vt:lpstr>
      <vt:lpstr>Arial</vt:lpstr>
      <vt:lpstr>Avenir LT Pro 45 Book</vt:lpstr>
      <vt:lpstr>Calibri</vt:lpstr>
      <vt:lpstr>Consolas</vt:lpstr>
      <vt:lpstr>Segoe UI</vt:lpstr>
      <vt:lpstr>Segoe UI Light</vt:lpstr>
      <vt:lpstr>1_5-30405_Build_Template_16x9_DarkBlue_Color_Background</vt:lpstr>
      <vt:lpstr>4_5-30405_Build_Template_16x9_White_Background</vt:lpstr>
      <vt:lpstr>3_5-30405_Build_Template_16x9_Red_Color_Background</vt:lpstr>
      <vt:lpstr>2_5-30405_Build_Template_16x9_LightBlue_Color_Background</vt:lpstr>
      <vt:lpstr>Build_Template_16x9 (2)</vt:lpstr>
      <vt:lpstr>Розробка соціальних сервісів та проектів для «розумного міста» на базі відкритих даних</vt:lpstr>
      <vt:lpstr>План</vt:lpstr>
      <vt:lpstr>Smart City</vt:lpstr>
      <vt:lpstr>Smart City</vt:lpstr>
      <vt:lpstr>Швеція</vt:lpstr>
      <vt:lpstr>Рейтинг міст</vt:lpstr>
      <vt:lpstr>Нью Йорк</vt:lpstr>
      <vt:lpstr>Москва</vt:lpstr>
      <vt:lpstr>Астана</vt:lpstr>
      <vt:lpstr>Израиль</vt:lpstr>
      <vt:lpstr>Відкриті дані</vt:lpstr>
      <vt:lpstr>Відкриті дані</vt:lpstr>
      <vt:lpstr>Формати</vt:lpstr>
      <vt:lpstr>OData</vt:lpstr>
      <vt:lpstr>ДонорUA</vt:lpstr>
      <vt:lpstr>PowerPoint Presentation</vt:lpstr>
      <vt:lpstr>ДонорUA</vt:lpstr>
      <vt:lpstr>Український досвід</vt:lpstr>
      <vt:lpstr>Український досвід</vt:lpstr>
      <vt:lpstr>Kyiv Smart City</vt:lpstr>
      <vt:lpstr>Q&amp;A</vt:lpstr>
    </vt:vector>
  </TitlesOfParts>
  <Manager>Ron Sasaki</Manager>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WP8 Critical Developer Practices for Delivering Outstanding Apps</dc:title>
  <dc:subject>Build 2012</dc:subject>
  <dc:creator>Shows</dc:creator>
  <cp:keywords>Build 2012</cp:keywords>
  <dc:description>Template: Mitchell Derrey, Silver Fox Productions
Formatting: 
Date: October 29th - November 2nd, 2012
Location: MSCC, Redmond, WA
Audience Type: Internal</dc:description>
  <cp:lastModifiedBy>Oleksandr Krakovetskiy</cp:lastModifiedBy>
  <cp:revision>240</cp:revision>
  <dcterms:created xsi:type="dcterms:W3CDTF">2012-10-31T19:28:25Z</dcterms:created>
  <dcterms:modified xsi:type="dcterms:W3CDTF">2016-02-12T07:56:22Z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0x010100B88FC3ECA26D1C46B3C4C83281D2EB9C003BBE479AF4108146A616B6B5E7069DBC</vt:lpwstr>
  </property>
  <property fmtid="{D5CDD505-2E9C-101B-9397-08002B2CF9AE}" pid="3" name="Product">
    <vt:lpwstr/>
  </property>
  <property fmtid="{D5CDD505-2E9C-101B-9397-08002B2CF9AE}" pid="4" name="Event1">
    <vt:lpwstr>605;#BUILD|58542b36-5bf5-46a6-a53f-a41fb7a73785</vt:lpwstr>
  </property>
  <property fmtid="{D5CDD505-2E9C-101B-9397-08002B2CF9AE}" pid="5" name="Audience">
    <vt:lpwstr/>
  </property>
  <property fmtid="{D5CDD505-2E9C-101B-9397-08002B2CF9AE}" pid="6" name="Event Location">
    <vt:lpwstr>308;#Redmond|c18f3657-b811-49ee-9b08-ce77b3e7702b</vt:lpwstr>
  </property>
  <property fmtid="{D5CDD505-2E9C-101B-9397-08002B2CF9AE}" pid="7" name="Campaign">
    <vt:lpwstr/>
  </property>
  <property fmtid="{D5CDD505-2E9C-101B-9397-08002B2CF9AE}" pid="8" name="Event Venue">
    <vt:lpwstr>309;#Microsoft Conference Center|9ee5e79d-18a6-44c6-bfde-7021198eb4fc</vt:lpwstr>
  </property>
  <property fmtid="{D5CDD505-2E9C-101B-9397-08002B2CF9AE}" pid="9" name="Track">
    <vt:lpwstr/>
  </property>
</Properties>
</file>

<file path=docProps/thumbnail.jpeg>
</file>